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5.jpg" ContentType="image/jpg"/>
  <Override PartName="/ppt/media/image6.jpg" ContentType="image/jpg"/>
  <Override PartName="/ppt/media/image7.jpg" ContentType="image/jpg"/>
  <Override PartName="/ppt/media/image8.jpg" ContentType="image/jpg"/>
  <Override PartName="/ppt/notesSlides/notesSlide1.xml" ContentType="application/vnd.openxmlformats-officedocument.presentationml.notesSlide+xml"/>
  <Override PartName="/ppt/media/image16.jpg" ContentType="image/jpg"/>
  <Override PartName="/ppt/media/image17.jpg" ContentType="image/jpg"/>
  <Override PartName="/ppt/media/image20.jpg" ContentType="image/jpg"/>
  <Override PartName="/ppt/media/image21.jpg" ContentType="image/jpg"/>
  <Override PartName="/ppt/media/image23.jpg" ContentType="image/jpg"/>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6.jpg" ContentType="image/jpg"/>
  <Override PartName="/ppt/media/image37.jpg" ContentType="image/jpg"/>
  <Override PartName="/ppt/media/image38.jpg" ContentType="image/jpg"/>
  <Override PartName="/ppt/media/image39.jpg" ContentType="image/jpg"/>
  <Override PartName="/ppt/media/image40.jpg" ContentType="image/jpg"/>
  <Override PartName="/ppt/media/image41.jpg" ContentType="image/jpg"/>
  <Override PartName="/ppt/media/image42.jpg" ContentType="image/jpg"/>
  <Override PartName="/ppt/media/image43.jpg" ContentType="image/jpg"/>
  <Override PartName="/ppt/media/image44.jpg" ContentType="image/jpg"/>
  <Override PartName="/ppt/media/image45.jpg" ContentType="image/jpg"/>
  <Override PartName="/ppt/media/image46.jpg" ContentType="image/jpg"/>
  <Override PartName="/ppt/media/image47.jpg" ContentType="image/jpg"/>
  <Override PartName="/ppt/media/image48.jpg" ContentType="image/jpg"/>
  <Override PartName="/ppt/media/image49.jpg" ContentType="image/jpg"/>
  <Override PartName="/ppt/media/image50.jpg" ContentType="image/jpg"/>
  <Override PartName="/ppt/media/image51.jpg" ContentType="image/jpg"/>
  <Override PartName="/ppt/media/image52.jpg" ContentType="image/jpg"/>
  <Override PartName="/ppt/media/image53.jpg" ContentType="image/jpg"/>
  <Override PartName="/ppt/media/image55.jpg" ContentType="image/jpg"/>
  <Override PartName="/ppt/media/image57.jpg" ContentType="image/jpg"/>
  <Override PartName="/ppt/media/image58.jpg" ContentType="image/jpg"/>
  <Override PartName="/ppt/media/image59.jpg" ContentType="image/jpg"/>
  <Override PartName="/ppt/media/image61.jpg" ContentType="image/jpg"/>
  <Override PartName="/ppt/media/image62.jpg" ContentType="image/jpg"/>
  <Override PartName="/ppt/media/image63.jpg" ContentType="image/jpg"/>
  <Override PartName="/ppt/media/image64.jpg" ContentType="image/jpg"/>
  <Override PartName="/ppt/media/image65.jpg" ContentType="image/jpg"/>
  <Override PartName="/ppt/media/image66.jpg" ContentType="image/jpg"/>
  <Override PartName="/ppt/media/image67.jpg" ContentType="image/jpg"/>
  <Override PartName="/ppt/media/image68.jpg" ContentType="image/jpg"/>
  <Override PartName="/ppt/media/image69.jpg" ContentType="image/jpg"/>
  <Override PartName="/ppt/media/image70.jpg" ContentType="image/jpg"/>
  <Override PartName="/ppt/media/image71.jpg" ContentType="image/jpg"/>
  <Override PartName="/ppt/media/image72.jpg" ContentType="image/jpg"/>
  <Override PartName="/ppt/media/image73.jpg" ContentType="image/jpg"/>
  <Override PartName="/ppt/media/image74.jpg" ContentType="image/jpg"/>
  <Override PartName="/ppt/media/image75.jpg" ContentType="image/jpg"/>
  <Override PartName="/ppt/media/image76.jpg" ContentType="image/jpg"/>
  <Override PartName="/ppt/media/image77.jpg" ContentType="image/jpg"/>
  <Override PartName="/ppt/media/image78.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79" r:id="rId5"/>
    <p:sldMasterId id="2147493467" r:id="rId6"/>
  </p:sldMasterIdLst>
  <p:notesMasterIdLst>
    <p:notesMasterId r:id="rId51"/>
  </p:notesMasterIdLst>
  <p:handoutMasterIdLst>
    <p:handoutMasterId r:id="rId52"/>
  </p:handoutMasterIdLst>
  <p:sldIdLst>
    <p:sldId id="259" r:id="rId7"/>
    <p:sldId id="295" r:id="rId8"/>
    <p:sldId id="296" r:id="rId9"/>
    <p:sldId id="297" r:id="rId10"/>
    <p:sldId id="298" r:id="rId11"/>
    <p:sldId id="300" r:id="rId12"/>
    <p:sldId id="299" r:id="rId13"/>
    <p:sldId id="326" r:id="rId14"/>
    <p:sldId id="301" r:id="rId15"/>
    <p:sldId id="302" r:id="rId16"/>
    <p:sldId id="303" r:id="rId17"/>
    <p:sldId id="304" r:id="rId18"/>
    <p:sldId id="305" r:id="rId19"/>
    <p:sldId id="306" r:id="rId20"/>
    <p:sldId id="307" r:id="rId21"/>
    <p:sldId id="308" r:id="rId22"/>
    <p:sldId id="309" r:id="rId23"/>
    <p:sldId id="312" r:id="rId24"/>
    <p:sldId id="310" r:id="rId25"/>
    <p:sldId id="314" r:id="rId26"/>
    <p:sldId id="315" r:id="rId27"/>
    <p:sldId id="316" r:id="rId28"/>
    <p:sldId id="317" r:id="rId29"/>
    <p:sldId id="318" r:id="rId30"/>
    <p:sldId id="319" r:id="rId31"/>
    <p:sldId id="320" r:id="rId32"/>
    <p:sldId id="321" r:id="rId33"/>
    <p:sldId id="261" r:id="rId34"/>
    <p:sldId id="262" r:id="rId35"/>
    <p:sldId id="263" r:id="rId36"/>
    <p:sldId id="264" r:id="rId37"/>
    <p:sldId id="265" r:id="rId38"/>
    <p:sldId id="266" r:id="rId39"/>
    <p:sldId id="267" r:id="rId40"/>
    <p:sldId id="269" r:id="rId41"/>
    <p:sldId id="274" r:id="rId42"/>
    <p:sldId id="280" r:id="rId43"/>
    <p:sldId id="287" r:id="rId44"/>
    <p:sldId id="290" r:id="rId45"/>
    <p:sldId id="291" r:id="rId46"/>
    <p:sldId id="292" r:id="rId47"/>
    <p:sldId id="293" r:id="rId48"/>
    <p:sldId id="325" r:id="rId49"/>
    <p:sldId id="294"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938"/>
    <a:srgbClr val="002868"/>
    <a:srgbClr val="100E42"/>
    <a:srgbClr val="100E2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88304" autoAdjust="0"/>
  </p:normalViewPr>
  <p:slideViewPr>
    <p:cSldViewPr snapToGrid="0" snapToObjects="1">
      <p:cViewPr varScale="1">
        <p:scale>
          <a:sx n="129" d="100"/>
          <a:sy n="129" d="100"/>
        </p:scale>
        <p:origin x="624" y="108"/>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10BE6C-4C0C-8046-BBFD-371AD798216A}" type="datetimeFigureOut">
              <a:rPr lang="en-US" smtClean="0"/>
              <a:t>7/17/2023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9EFCB1-D51F-8E41-88AA-D42180FBBA78}" type="slidenum">
              <a:rPr lang="en-US" smtClean="0"/>
              <a:t>‹#›</a:t>
            </a:fld>
            <a:endParaRPr lang="en-US"/>
          </a:p>
        </p:txBody>
      </p:sp>
    </p:spTree>
    <p:extLst>
      <p:ext uri="{BB962C8B-B14F-4D97-AF65-F5344CB8AC3E}">
        <p14:creationId xmlns:p14="http://schemas.microsoft.com/office/powerpoint/2010/main" val="735009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DDEE98-DA65-4736-B268-05EAF0A4F74D}" type="datetimeFigureOut">
              <a:rPr lang="it-IT" smtClean="0"/>
              <a:t>17/07/2023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DAC13-36C7-4655-BCDC-381C83CD8E8B}" type="slidenum">
              <a:rPr lang="it-IT" smtClean="0"/>
              <a:t>‹#›</a:t>
            </a:fld>
            <a:endParaRPr lang="it-IT"/>
          </a:p>
        </p:txBody>
      </p:sp>
    </p:spTree>
    <p:extLst>
      <p:ext uri="{BB962C8B-B14F-4D97-AF65-F5344CB8AC3E}">
        <p14:creationId xmlns:p14="http://schemas.microsoft.com/office/powerpoint/2010/main" val="74187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A4A49"/>
                </a:solidFill>
                <a:effectLst/>
                <a:latin typeface="Interstate-Light"/>
              </a:rPr>
              <a:t>Yet, although higher spatial resolution and accuracy often translate to improved results, these benefits cannot be considered in isolation, especially when we consider how numerical flood models work. Numerical models rely on multiple simulations to represent the physical processes of flooding and these simulations can number into the hundreds of thousands or more depending on an area’s extent. The more complex models are (i.e., the higher the spatial resolution), the greater the demands on computational power, processing time, file size, data storage and cost (Environmental Systems Research Institute, Inc., 2016). On the other hand, using comparatively lower resolution data means lower feature spatial accuracy but faster processing and smaller file sizes. Thus, depending on a client's objectives and requirements, lower resolution may fit the bill.</a:t>
            </a:r>
          </a:p>
          <a:p>
            <a:br>
              <a:rPr lang="en-US" dirty="0"/>
            </a:br>
            <a:endParaRPr lang="it-IT" dirty="0"/>
          </a:p>
        </p:txBody>
      </p:sp>
      <p:sp>
        <p:nvSpPr>
          <p:cNvPr id="4" name="Slide Number Placeholder 3"/>
          <p:cNvSpPr>
            <a:spLocks noGrp="1"/>
          </p:cNvSpPr>
          <p:nvPr>
            <p:ph type="sldNum" sz="quarter" idx="5"/>
          </p:nvPr>
        </p:nvSpPr>
        <p:spPr/>
        <p:txBody>
          <a:bodyPr/>
          <a:lstStyle/>
          <a:p>
            <a:fld id="{2E0DAC13-36C7-4655-BCDC-381C83CD8E8B}" type="slidenum">
              <a:rPr lang="it-IT" smtClean="0"/>
              <a:t>10</a:t>
            </a:fld>
            <a:endParaRPr lang="it-IT"/>
          </a:p>
        </p:txBody>
      </p:sp>
    </p:spTree>
    <p:extLst>
      <p:ext uri="{BB962C8B-B14F-4D97-AF65-F5344CB8AC3E}">
        <p14:creationId xmlns:p14="http://schemas.microsoft.com/office/powerpoint/2010/main" val="424322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CDB3CC-F982-40F9-8DD6-BCC9AFBF44BD}" type="datetime1">
              <a:rPr lang="en-US" smtClean="0"/>
              <a:pPr/>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697F5-3DCA-0A4F-B9EA-FEC2794BD1A6}" type="slidenum">
              <a:rPr lang="en-US" smtClean="0"/>
              <a:t>‹#›</a:t>
            </a:fld>
            <a:endParaRPr lang="en-US"/>
          </a:p>
        </p:txBody>
      </p:sp>
    </p:spTree>
    <p:extLst>
      <p:ext uri="{BB962C8B-B14F-4D97-AF65-F5344CB8AC3E}">
        <p14:creationId xmlns:p14="http://schemas.microsoft.com/office/powerpoint/2010/main" val="1314598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76"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183005"/>
            <a:ext cx="397764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7/17/2023</a:t>
            </a:fld>
            <a:endParaRPr lang="en-US"/>
          </a:p>
        </p:txBody>
      </p:sp>
      <p:sp>
        <p:nvSpPr>
          <p:cNvPr id="7" name="Holder 7"/>
          <p:cNvSpPr>
            <a:spLocks noGrp="1"/>
          </p:cNvSpPr>
          <p:nvPr>
            <p:ph type="sldNum" sz="quarter" idx="7"/>
          </p:nvPr>
        </p:nvSpPr>
        <p:spPr/>
        <p:txBody>
          <a:bodyPr lIns="0" tIns="0" rIns="0" bIns="0"/>
          <a:lstStyle>
            <a:lvl1pPr>
              <a:defRPr sz="662" b="0" i="0">
                <a:solidFill>
                  <a:srgbClr val="898989"/>
                </a:solidFill>
                <a:latin typeface="Calibri"/>
                <a:cs typeface="Calibri"/>
              </a:defRPr>
            </a:lvl1pPr>
          </a:lstStyle>
          <a:p>
            <a:pPr marL="8405">
              <a:lnSpc>
                <a:spcPts val="692"/>
              </a:lnSpc>
            </a:pPr>
            <a:r>
              <a:rPr lang="it-IT" spc="-3"/>
              <a:t>1</a:t>
            </a:r>
            <a:fld id="{81D60167-4931-47E6-BA6A-407CBD079E47}" type="slidenum">
              <a:rPr spc="-3" smtClean="0"/>
              <a:pPr marL="8405">
                <a:lnSpc>
                  <a:spcPts val="692"/>
                </a:lnSpc>
              </a:pPr>
              <a:t>‹#›</a:t>
            </a:fld>
            <a:endParaRPr spc="-3" dirty="0"/>
          </a:p>
        </p:txBody>
      </p:sp>
    </p:spTree>
    <p:extLst>
      <p:ext uri="{BB962C8B-B14F-4D97-AF65-F5344CB8AC3E}">
        <p14:creationId xmlns:p14="http://schemas.microsoft.com/office/powerpoint/2010/main" val="146874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1656F7-E2D5-EF4D-B3EB-3635D9B80BFE}"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698188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632998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1656F7-E2D5-EF4D-B3EB-3635D9B80BFE}"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033797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1656F7-E2D5-EF4D-B3EB-3635D9B80BFE}"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584697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656F7-E2D5-EF4D-B3EB-3635D9B80BFE}" type="datetimeFigureOut">
              <a:rPr lang="en-US" smtClean="0"/>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64753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1656F7-E2D5-EF4D-B3EB-3635D9B80BFE}" type="datetimeFigureOut">
              <a:rPr lang="en-US" smtClean="0"/>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4093448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656F7-E2D5-EF4D-B3EB-3635D9B80BFE}" type="datetimeFigureOut">
              <a:rPr lang="en-US" smtClean="0"/>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4113407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30372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 </a:t>
            </a:r>
          </a:p>
        </p:txBody>
      </p:sp>
      <p:sp>
        <p:nvSpPr>
          <p:cNvPr id="3" name="Content Placeholder 2"/>
          <p:cNvSpPr>
            <a:spLocks noGrp="1"/>
          </p:cNvSpPr>
          <p:nvPr>
            <p:ph idx="1"/>
          </p:nvPr>
        </p:nvSpPr>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697F5-3DCA-0A4F-B9EA-FEC2794BD1A6}" type="slidenum">
              <a:rPr lang="en-US" smtClean="0"/>
              <a:t>‹#›</a:t>
            </a:fld>
            <a:endParaRPr lang="en-US"/>
          </a:p>
        </p:txBody>
      </p:sp>
    </p:spTree>
    <p:extLst>
      <p:ext uri="{BB962C8B-B14F-4D97-AF65-F5344CB8AC3E}">
        <p14:creationId xmlns:p14="http://schemas.microsoft.com/office/powerpoint/2010/main" val="947646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1656F7-E2D5-EF4D-B3EB-3635D9B80BFE}"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149379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2283483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656F7-E2D5-EF4D-B3EB-3635D9B80BFE}"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7C81B-7B5A-A644-B3E8-EC3DC39B624D}" type="slidenum">
              <a:rPr lang="en-US" smtClean="0"/>
              <a:t>‹#›</a:t>
            </a:fld>
            <a:endParaRPr lang="en-US"/>
          </a:p>
        </p:txBody>
      </p:sp>
    </p:spTree>
    <p:extLst>
      <p:ext uri="{BB962C8B-B14F-4D97-AF65-F5344CB8AC3E}">
        <p14:creationId xmlns:p14="http://schemas.microsoft.com/office/powerpoint/2010/main" val="355394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Heading</a:t>
            </a:r>
          </a:p>
        </p:txBody>
      </p:sp>
      <p:sp>
        <p:nvSpPr>
          <p:cNvPr id="3" name="Content Placeholder 2"/>
          <p:cNvSpPr>
            <a:spLocks noGrp="1"/>
          </p:cNvSpPr>
          <p:nvPr>
            <p:ph sz="half" idx="1"/>
          </p:nvPr>
        </p:nvSpPr>
        <p:spPr>
          <a:xfrm>
            <a:off x="457200" y="1244277"/>
            <a:ext cx="4038600" cy="3394075"/>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44277"/>
            <a:ext cx="4038600" cy="3394075"/>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5" name="Date Placeholder 4"/>
          <p:cNvSpPr>
            <a:spLocks noGrp="1"/>
          </p:cNvSpPr>
          <p:nvPr>
            <p:ph type="dt" sz="half" idx="10"/>
          </p:nvPr>
        </p:nvSpPr>
        <p:spPr/>
        <p:txBody>
          <a:bodyPr/>
          <a:lstStyle/>
          <a:p>
            <a:fld id="{3C30CA21-89C5-A040-B01E-D208A7FA3D8D}"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697F5-3DCA-0A4F-B9EA-FEC2794BD1A6}" type="slidenum">
              <a:rPr lang="en-US" smtClean="0"/>
              <a:t>‹#›</a:t>
            </a:fld>
            <a:endParaRPr lang="en-US"/>
          </a:p>
        </p:txBody>
      </p:sp>
    </p:spTree>
    <p:extLst>
      <p:ext uri="{BB962C8B-B14F-4D97-AF65-F5344CB8AC3E}">
        <p14:creationId xmlns:p14="http://schemas.microsoft.com/office/powerpoint/2010/main" val="47954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Heading</a:t>
            </a:r>
          </a:p>
        </p:txBody>
      </p:sp>
      <p:sp>
        <p:nvSpPr>
          <p:cNvPr id="3" name="Text Placeholder 2"/>
          <p:cNvSpPr>
            <a:spLocks noGrp="1"/>
          </p:cNvSpPr>
          <p:nvPr>
            <p:ph type="body" idx="1" hasCustomPrompt="1"/>
          </p:nvPr>
        </p:nvSpPr>
        <p:spPr>
          <a:xfrm>
            <a:off x="457200" y="1150938"/>
            <a:ext cx="4040188"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4" name="Content Placeholder 3"/>
          <p:cNvSpPr>
            <a:spLocks noGrp="1"/>
          </p:cNvSpPr>
          <p:nvPr>
            <p:ph sz="half" idx="2"/>
          </p:nvPr>
        </p:nvSpPr>
        <p:spPr>
          <a:xfrm>
            <a:off x="457200" y="1631950"/>
            <a:ext cx="4040188"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150938"/>
            <a:ext cx="4041775" cy="48101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Subheading</a:t>
            </a:r>
          </a:p>
        </p:txBody>
      </p:sp>
      <p:sp>
        <p:nvSpPr>
          <p:cNvPr id="6" name="Content Placeholder 5"/>
          <p:cNvSpPr>
            <a:spLocks noGrp="1"/>
          </p:cNvSpPr>
          <p:nvPr>
            <p:ph sz="quarter" idx="4"/>
          </p:nvPr>
        </p:nvSpPr>
        <p:spPr>
          <a:xfrm>
            <a:off x="4645025" y="1631950"/>
            <a:ext cx="4041775" cy="2962275"/>
          </a:xfrm>
        </p:spPr>
        <p:txBody>
          <a:bodyPr>
            <a:normAutofit/>
          </a:bodyPr>
          <a:lstStyle>
            <a:lvl1pP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30CA21-89C5-A040-B01E-D208A7FA3D8D}" type="datetimeFigureOut">
              <a:rPr lang="en-US" smtClean="0"/>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7697F5-3DCA-0A4F-B9EA-FEC2794BD1A6}" type="slidenum">
              <a:rPr lang="en-US" smtClean="0"/>
              <a:t>‹#›</a:t>
            </a:fld>
            <a:endParaRPr lang="en-US"/>
          </a:p>
        </p:txBody>
      </p:sp>
    </p:spTree>
    <p:extLst>
      <p:ext uri="{BB962C8B-B14F-4D97-AF65-F5344CB8AC3E}">
        <p14:creationId xmlns:p14="http://schemas.microsoft.com/office/powerpoint/2010/main" val="3966162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30CA21-89C5-A040-B01E-D208A7FA3D8D}" type="datetimeFigureOut">
              <a:rPr lang="en-US" smtClean="0"/>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7697F5-3DCA-0A4F-B9EA-FEC2794BD1A6}" type="slidenum">
              <a:rPr lang="en-US" smtClean="0"/>
              <a:t>‹#›</a:t>
            </a:fld>
            <a:endParaRPr lang="en-US"/>
          </a:p>
        </p:txBody>
      </p:sp>
    </p:spTree>
    <p:extLst>
      <p:ext uri="{BB962C8B-B14F-4D97-AF65-F5344CB8AC3E}">
        <p14:creationId xmlns:p14="http://schemas.microsoft.com/office/powerpoint/2010/main" val="3857568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0CA21-89C5-A040-B01E-D208A7FA3D8D}" type="datetimeFigureOut">
              <a:rPr lang="en-US" smtClean="0"/>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7697F5-3DCA-0A4F-B9EA-FEC2794BD1A6}" type="slidenum">
              <a:rPr lang="en-US" smtClean="0"/>
              <a:t>‹#›</a:t>
            </a:fld>
            <a:endParaRPr lang="en-US"/>
          </a:p>
        </p:txBody>
      </p:sp>
    </p:spTree>
    <p:extLst>
      <p:ext uri="{BB962C8B-B14F-4D97-AF65-F5344CB8AC3E}">
        <p14:creationId xmlns:p14="http://schemas.microsoft.com/office/powerpoint/2010/main" val="4213017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697F5-3DCA-0A4F-B9EA-FEC2794BD1A6}" type="slidenum">
              <a:rPr lang="en-US" smtClean="0"/>
              <a:t>‹#›</a:t>
            </a:fld>
            <a:endParaRPr lang="en-US"/>
          </a:p>
        </p:txBody>
      </p:sp>
    </p:spTree>
    <p:extLst>
      <p:ext uri="{BB962C8B-B14F-4D97-AF65-F5344CB8AC3E}">
        <p14:creationId xmlns:p14="http://schemas.microsoft.com/office/powerpoint/2010/main" val="307989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0CA21-89C5-A040-B01E-D208A7FA3D8D}"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697F5-3DCA-0A4F-B9EA-FEC2794BD1A6}" type="slidenum">
              <a:rPr lang="en-US" smtClean="0"/>
              <a:t>‹#›</a:t>
            </a:fld>
            <a:endParaRPr lang="en-US"/>
          </a:p>
        </p:txBody>
      </p:sp>
    </p:spTree>
    <p:extLst>
      <p:ext uri="{BB962C8B-B14F-4D97-AF65-F5344CB8AC3E}">
        <p14:creationId xmlns:p14="http://schemas.microsoft.com/office/powerpoint/2010/main" val="185764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0CA21-89C5-A040-B01E-D208A7FA3D8D}"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697F5-3DCA-0A4F-B9EA-FEC2794BD1A6}" type="slidenum">
              <a:rPr lang="en-US" smtClean="0"/>
              <a:t>‹#›</a:t>
            </a:fld>
            <a:endParaRPr lang="en-US"/>
          </a:p>
        </p:txBody>
      </p:sp>
    </p:spTree>
    <p:extLst>
      <p:ext uri="{BB962C8B-B14F-4D97-AF65-F5344CB8AC3E}">
        <p14:creationId xmlns:p14="http://schemas.microsoft.com/office/powerpoint/2010/main" val="470748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7/17/2023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Lst>
  <p:txStyles>
    <p:titleStyle>
      <a:lvl1pPr algn="l"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4325" y="0"/>
            <a:ext cx="9178325" cy="1200150"/>
          </a:xfrm>
          <a:prstGeom prst="rect">
            <a:avLst/>
          </a:prstGeom>
          <a:solidFill>
            <a:srgbClr val="100E2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244277"/>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C30CA21-89C5-A040-B01E-D208A7FA3D8D}" type="datetimeFigureOut">
              <a:rPr lang="en-US" smtClean="0"/>
              <a:t>7/17/2023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C7697F5-3DCA-0A4F-B9EA-FEC2794BD1A6}" type="slidenum">
              <a:rPr lang="en-US" smtClean="0"/>
              <a:t>‹#›</a:t>
            </a:fld>
            <a:endParaRPr lang="en-US"/>
          </a:p>
        </p:txBody>
      </p:sp>
    </p:spTree>
    <p:extLst>
      <p:ext uri="{BB962C8B-B14F-4D97-AF65-F5344CB8AC3E}">
        <p14:creationId xmlns:p14="http://schemas.microsoft.com/office/powerpoint/2010/main" val="817083645"/>
      </p:ext>
    </p:extLst>
  </p:cSld>
  <p:clrMap bg1="lt1" tx1="dk1" bg2="lt2" tx2="dk2" accent1="accent1" accent2="accent2" accent3="accent3" accent4="accent4" accent5="accent5" accent6="accent6" hlink="hlink" folHlink="folHlink"/>
  <p:sldLayoutIdLst>
    <p:sldLayoutId id="2147493481" r:id="rId1"/>
    <p:sldLayoutId id="2147493483" r:id="rId2"/>
    <p:sldLayoutId id="2147493484" r:id="rId3"/>
    <p:sldLayoutId id="2147493485" r:id="rId4"/>
    <p:sldLayoutId id="2147493486" r:id="rId5"/>
    <p:sldLayoutId id="2147493487" r:id="rId6"/>
    <p:sldLayoutId id="2147493488" r:id="rId7"/>
    <p:sldLayoutId id="2147493489" r:id="rId8"/>
    <p:sldLayoutId id="2147493490" r:id="rId9"/>
    <p:sldLayoutId id="2147493491" r:id="rId10"/>
  </p:sldLayoutIdLst>
  <p:txStyles>
    <p:titleStyle>
      <a:lvl1pPr algn="l" defTabSz="457200" rtl="0" eaLnBrk="1" latinLnBrk="0" hangingPunct="1">
        <a:spcBef>
          <a:spcPct val="0"/>
        </a:spcBef>
        <a:buNone/>
        <a:defRPr sz="440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01656F7-E2D5-EF4D-B3EB-3635D9B80BFE}" type="datetimeFigureOut">
              <a:rPr lang="en-US" smtClean="0"/>
              <a:t>7/17/2023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1B7C81B-7B5A-A644-B3E8-EC3DC39B624D}" type="slidenum">
              <a:rPr lang="en-US" smtClean="0"/>
              <a:t>‹#›</a:t>
            </a:fld>
            <a:endParaRPr lang="en-US"/>
          </a:p>
        </p:txBody>
      </p:sp>
    </p:spTree>
    <p:extLst>
      <p:ext uri="{BB962C8B-B14F-4D97-AF65-F5344CB8AC3E}">
        <p14:creationId xmlns:p14="http://schemas.microsoft.com/office/powerpoint/2010/main" val="1873203494"/>
      </p:ext>
    </p:extLst>
  </p:cSld>
  <p:clrMap bg1="lt1" tx1="dk1" bg2="lt2" tx2="dk2" accent1="accent1" accent2="accent2" accent3="accent3" accent4="accent4" accent5="accent5" accent6="accent6" hlink="hlink" folHlink="folHlink"/>
  <p:sldLayoutIdLst>
    <p:sldLayoutId id="2147493468" r:id="rId1"/>
    <p:sldLayoutId id="2147493469" r:id="rId2"/>
    <p:sldLayoutId id="2147493470" r:id="rId3"/>
    <p:sldLayoutId id="2147493471" r:id="rId4"/>
    <p:sldLayoutId id="2147493472" r:id="rId5"/>
    <p:sldLayoutId id="2147493473" r:id="rId6"/>
    <p:sldLayoutId id="2147493474" r:id="rId7"/>
    <p:sldLayoutId id="2147493475" r:id="rId8"/>
    <p:sldLayoutId id="2147493476" r:id="rId9"/>
    <p:sldLayoutId id="2147493477" r:id="rId10"/>
    <p:sldLayoutId id="214749347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i.org/10.1016/j.jhydrol.2021.12608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1.xml"/><Relationship Id="rId5" Type="http://schemas.openxmlformats.org/officeDocument/2006/relationships/image" Target="../media/image47.jpg"/><Relationship Id="rId4" Type="http://schemas.openxmlformats.org/officeDocument/2006/relationships/image" Target="../media/image46.jpg"/></Relationships>
</file>

<file path=ppt/slides/_rels/slide3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38.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7.jpg"/><Relationship Id="rId2" Type="http://schemas.openxmlformats.org/officeDocument/2006/relationships/image" Target="../media/image62.jpg"/><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g"/></Relationships>
</file>

<file path=ppt/slides/_rels/slide4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668139"/>
            <a:ext cx="8229600" cy="857250"/>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4400" kern="1200">
                <a:solidFill>
                  <a:schemeClr val="bg1"/>
                </a:solidFill>
                <a:latin typeface="Arial"/>
                <a:ea typeface="+mj-ea"/>
                <a:cs typeface="Arial"/>
              </a:defRPr>
            </a:lvl1pPr>
          </a:lstStyle>
          <a:p>
            <a:pPr marL="2048828" marR="3810" indent="-2039779">
              <a:lnSpc>
                <a:spcPts val="4860"/>
              </a:lnSpc>
              <a:spcBef>
                <a:spcPts val="686"/>
              </a:spcBef>
            </a:pPr>
            <a:r>
              <a:rPr lang="en-US" sz="4400" spc="-8" dirty="0">
                <a:solidFill>
                  <a:schemeClr val="tx1"/>
                </a:solidFill>
                <a:latin typeface="Calibri Light"/>
                <a:cs typeface="Calibri Light"/>
              </a:rPr>
              <a:t>HEC-RAS. Terrain and mesh generation</a:t>
            </a:r>
            <a:endParaRPr lang="en-US" sz="4400" dirty="0">
              <a:solidFill>
                <a:schemeClr val="tx1"/>
              </a:solidFill>
              <a:latin typeface="Calibri Light"/>
              <a:cs typeface="Calibri Light"/>
            </a:endParaRPr>
          </a:p>
        </p:txBody>
      </p:sp>
      <p:sp>
        <p:nvSpPr>
          <p:cNvPr id="2" name="Title 1">
            <a:extLst>
              <a:ext uri="{FF2B5EF4-FFF2-40B4-BE49-F238E27FC236}">
                <a16:creationId xmlns:a16="http://schemas.microsoft.com/office/drawing/2014/main" id="{9C3C6ABD-DB74-2674-7A9C-1EDC96E89C9F}"/>
              </a:ext>
            </a:extLst>
          </p:cNvPr>
          <p:cNvSpPr txBox="1">
            <a:spLocks/>
          </p:cNvSpPr>
          <p:nvPr/>
        </p:nvSpPr>
        <p:spPr>
          <a:xfrm>
            <a:off x="0" y="3854161"/>
            <a:ext cx="8229600" cy="85725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bg1">
                    <a:lumMod val="75000"/>
                  </a:schemeClr>
                </a:solidFill>
              </a:rPr>
              <a:t>Giulia Sofia, PhD</a:t>
            </a:r>
          </a:p>
        </p:txBody>
      </p:sp>
    </p:spTree>
    <p:extLst>
      <p:ext uri="{BB962C8B-B14F-4D97-AF65-F5344CB8AC3E}">
        <p14:creationId xmlns:p14="http://schemas.microsoft.com/office/powerpoint/2010/main" val="440678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pic>
        <p:nvPicPr>
          <p:cNvPr id="1026" name="Picture 2">
            <a:extLst>
              <a:ext uri="{FF2B5EF4-FFF2-40B4-BE49-F238E27FC236}">
                <a16:creationId xmlns:a16="http://schemas.microsoft.com/office/drawing/2014/main" id="{DB23FB35-A029-8670-6627-30E471C7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5" y="1294991"/>
            <a:ext cx="5564993" cy="37145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0ED4A2-9C3A-2F11-1B2F-5893C7F7E6C4}"/>
              </a:ext>
            </a:extLst>
          </p:cNvPr>
          <p:cNvSpPr txBox="1"/>
          <p:nvPr/>
        </p:nvSpPr>
        <p:spPr>
          <a:xfrm>
            <a:off x="5703538" y="4747962"/>
            <a:ext cx="3036425" cy="261610"/>
          </a:xfrm>
          <a:prstGeom prst="rect">
            <a:avLst/>
          </a:prstGeom>
          <a:noFill/>
        </p:spPr>
        <p:txBody>
          <a:bodyPr wrap="square">
            <a:spAutoFit/>
          </a:bodyPr>
          <a:lstStyle/>
          <a:p>
            <a:r>
              <a:rPr lang="it-IT" sz="1100" b="0" i="0" u="none" strike="noStrike" dirty="0">
                <a:solidFill>
                  <a:srgbClr val="2E2E2E"/>
                </a:solidFill>
                <a:effectLst/>
                <a:latin typeface="NexusSans"/>
                <a:hlinkClick r:id="rId4" tooltip="Persistent link using digital object identifier"/>
              </a:rPr>
              <a:t>https://doi.org/10.1016/j.jhydrol.2021.126088</a:t>
            </a:r>
            <a:endParaRPr lang="it-IT" sz="1100" dirty="0"/>
          </a:p>
        </p:txBody>
      </p:sp>
      <p:sp>
        <p:nvSpPr>
          <p:cNvPr id="8" name="TextBox 7">
            <a:extLst>
              <a:ext uri="{FF2B5EF4-FFF2-40B4-BE49-F238E27FC236}">
                <a16:creationId xmlns:a16="http://schemas.microsoft.com/office/drawing/2014/main" id="{95E82277-39D5-41BD-ACD3-2190A2F4D5F4}"/>
              </a:ext>
            </a:extLst>
          </p:cNvPr>
          <p:cNvSpPr txBox="1"/>
          <p:nvPr/>
        </p:nvSpPr>
        <p:spPr>
          <a:xfrm>
            <a:off x="5860473" y="2171410"/>
            <a:ext cx="2957946" cy="1477328"/>
          </a:xfrm>
          <a:prstGeom prst="rect">
            <a:avLst/>
          </a:prstGeom>
          <a:noFill/>
        </p:spPr>
        <p:txBody>
          <a:bodyPr wrap="square">
            <a:spAutoFit/>
          </a:bodyPr>
          <a:lstStyle/>
          <a:p>
            <a:r>
              <a:rPr lang="en-US" dirty="0"/>
              <a:t>Is it simply, “the higher the resolution the better”? What other considerations can tip the scales for or against the use of high resolution?</a:t>
            </a:r>
            <a:endParaRPr lang="it-IT" dirty="0"/>
          </a:p>
        </p:txBody>
      </p:sp>
    </p:spTree>
    <p:extLst>
      <p:ext uri="{BB962C8B-B14F-4D97-AF65-F5344CB8AC3E}">
        <p14:creationId xmlns:p14="http://schemas.microsoft.com/office/powerpoint/2010/main" val="274805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pic>
        <p:nvPicPr>
          <p:cNvPr id="6" name="Picture 5">
            <a:extLst>
              <a:ext uri="{FF2B5EF4-FFF2-40B4-BE49-F238E27FC236}">
                <a16:creationId xmlns:a16="http://schemas.microsoft.com/office/drawing/2014/main" id="{4835953B-B81A-0855-6458-B6FDD110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955" t="39702" r="28716" b="21452"/>
          <a:stretch>
            <a:fillRect/>
          </a:stretch>
        </p:blipFill>
        <p:spPr bwMode="auto">
          <a:xfrm>
            <a:off x="158607" y="1234281"/>
            <a:ext cx="3713162"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28E6614-7C4A-3998-8B1A-3D82555BCCB9}"/>
              </a:ext>
            </a:extLst>
          </p:cNvPr>
          <p:cNvSpPr>
            <a:spLocks noChangeArrowheads="1"/>
          </p:cNvSpPr>
          <p:nvPr/>
        </p:nvSpPr>
        <p:spPr bwMode="auto">
          <a:xfrm>
            <a:off x="887269" y="1332706"/>
            <a:ext cx="18875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anose="05000000000000000000" pitchFamily="2" charset="2"/>
              <a:buChar char="l"/>
              <a:defRPr sz="24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4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4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4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4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4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4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400">
                <a:solidFill>
                  <a:schemeClr val="tx2"/>
                </a:solidFill>
                <a:latin typeface="Arial" panose="020B0604020202020204" pitchFamily="34" charset="0"/>
                <a:cs typeface="Arial" panose="020B0604020202020204" pitchFamily="34" charset="0"/>
              </a:defRPr>
            </a:lvl9pPr>
          </a:lstStyle>
          <a:p>
            <a:pPr>
              <a:spcBef>
                <a:spcPct val="0"/>
              </a:spcBef>
              <a:buClrTx/>
              <a:buSzTx/>
              <a:buFontTx/>
              <a:buNone/>
            </a:pPr>
            <a:r>
              <a:rPr lang="it-IT" altLang="it-IT" sz="900">
                <a:solidFill>
                  <a:schemeClr val="tx1"/>
                </a:solidFill>
              </a:rPr>
              <a:t>Grieve et al. 2020 </a:t>
            </a:r>
            <a:r>
              <a:rPr lang="en-US" altLang="it-IT" sz="900" i="1">
                <a:solidFill>
                  <a:schemeClr val="tx1"/>
                </a:solidFill>
              </a:rPr>
              <a:t>Developments in Earth Surface Processes</a:t>
            </a:r>
            <a:endParaRPr lang="it-IT" altLang="it-IT" sz="900" i="1">
              <a:solidFill>
                <a:schemeClr val="tx1"/>
              </a:solidFill>
            </a:endParaRPr>
          </a:p>
          <a:p>
            <a:pPr>
              <a:spcBef>
                <a:spcPct val="0"/>
              </a:spcBef>
              <a:buClrTx/>
              <a:buSzTx/>
              <a:buFontTx/>
              <a:buNone/>
            </a:pPr>
            <a:endParaRPr lang="it-IT" altLang="it-IT" sz="900">
              <a:solidFill>
                <a:schemeClr val="tx1"/>
              </a:solidFill>
            </a:endParaRPr>
          </a:p>
        </p:txBody>
      </p:sp>
      <p:pic>
        <p:nvPicPr>
          <p:cNvPr id="8" name="Picture 2" descr="https://ars.els-cdn.com/content/image/1-s2.0-S0924271614001786-gr3.jpg">
            <a:extLst>
              <a:ext uri="{FF2B5EF4-FFF2-40B4-BE49-F238E27FC236}">
                <a16:creationId xmlns:a16="http://schemas.microsoft.com/office/drawing/2014/main" id="{C4372C02-09FC-133D-19F0-F21C7F6E6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429" y="1308893"/>
            <a:ext cx="3457575"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82854BE-FCC1-1609-7158-F35BEACFB87D}"/>
              </a:ext>
            </a:extLst>
          </p:cNvPr>
          <p:cNvSpPr>
            <a:spLocks noChangeArrowheads="1"/>
          </p:cNvSpPr>
          <p:nvPr/>
        </p:nvSpPr>
        <p:spPr bwMode="auto">
          <a:xfrm>
            <a:off x="6090804" y="2820193"/>
            <a:ext cx="1558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anose="05000000000000000000" pitchFamily="2" charset="2"/>
              <a:buChar char="l"/>
              <a:defRPr sz="24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4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4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4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4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4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4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400">
                <a:solidFill>
                  <a:schemeClr val="tx2"/>
                </a:solidFill>
                <a:latin typeface="Arial" panose="020B0604020202020204" pitchFamily="34" charset="0"/>
                <a:cs typeface="Arial" panose="020B0604020202020204" pitchFamily="34" charset="0"/>
              </a:defRPr>
            </a:lvl9pPr>
          </a:lstStyle>
          <a:p>
            <a:pPr>
              <a:spcBef>
                <a:spcPct val="0"/>
              </a:spcBef>
              <a:buClrTx/>
              <a:buSzTx/>
              <a:buFontTx/>
              <a:buNone/>
            </a:pPr>
            <a:r>
              <a:rPr lang="it-IT" altLang="it-IT" sz="900">
                <a:solidFill>
                  <a:schemeClr val="tx1"/>
                </a:solidFill>
              </a:rPr>
              <a:t>Sofia et al. 2014 </a:t>
            </a:r>
            <a:r>
              <a:rPr lang="en-US" altLang="it-IT" sz="900" i="1">
                <a:solidFill>
                  <a:schemeClr val="tx1"/>
                </a:solidFill>
              </a:rPr>
              <a:t>ISPRS Journal of Photogrammetry and Remote Sensing</a:t>
            </a:r>
            <a:endParaRPr lang="it-IT" altLang="it-IT" sz="900">
              <a:solidFill>
                <a:schemeClr val="tx1"/>
              </a:solidFill>
            </a:endParaRPr>
          </a:p>
        </p:txBody>
      </p:sp>
      <p:sp>
        <p:nvSpPr>
          <p:cNvPr id="11" name="TextBox 10">
            <a:extLst>
              <a:ext uri="{FF2B5EF4-FFF2-40B4-BE49-F238E27FC236}">
                <a16:creationId xmlns:a16="http://schemas.microsoft.com/office/drawing/2014/main" id="{338693E0-E962-D01D-BB70-9AB50653A2B3}"/>
              </a:ext>
            </a:extLst>
          </p:cNvPr>
          <p:cNvSpPr txBox="1"/>
          <p:nvPr/>
        </p:nvSpPr>
        <p:spPr>
          <a:xfrm>
            <a:off x="225135" y="4079874"/>
            <a:ext cx="8551719" cy="900246"/>
          </a:xfrm>
          <a:prstGeom prst="rect">
            <a:avLst/>
          </a:prstGeom>
          <a:noFill/>
        </p:spPr>
        <p:txBody>
          <a:bodyPr wrap="square">
            <a:spAutoFit/>
          </a:bodyPr>
          <a:lstStyle/>
          <a:p>
            <a:pPr algn="l"/>
            <a:r>
              <a:rPr lang="en-US" sz="1050" b="0" i="0" dirty="0">
                <a:effectLst/>
                <a:latin typeface="Interstate-Light"/>
              </a:rPr>
              <a:t>Numerical models rely on multiple simulations to represent the physical processes of flooding and these simulations can number into the hundreds of thousands or more depending on an area’s extent. The more complex models are (i.e., the higher the spatial resolution), the greater the demands on computational power, processing time, file size, data storage and cost (Environmental Systems Research Institute, Inc., 2016). On the other hand, using comparatively lower resolution data means lower feature spatial accuracy but faster processing and smaller file sizes. Thus, depending on a client's objectives and requirements, lower resolution may fit the bill.</a:t>
            </a:r>
          </a:p>
        </p:txBody>
      </p:sp>
    </p:spTree>
    <p:extLst>
      <p:ext uri="{BB962C8B-B14F-4D97-AF65-F5344CB8AC3E}">
        <p14:creationId xmlns:p14="http://schemas.microsoft.com/office/powerpoint/2010/main" val="330634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pic>
        <p:nvPicPr>
          <p:cNvPr id="5" name="Picture 7">
            <a:extLst>
              <a:ext uri="{FF2B5EF4-FFF2-40B4-BE49-F238E27FC236}">
                <a16:creationId xmlns:a16="http://schemas.microsoft.com/office/drawing/2014/main" id="{F6619521-32AC-B992-D462-1C9AB88AB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951" t="23399" r="9837" b="12201"/>
          <a:stretch>
            <a:fillRect/>
          </a:stretch>
        </p:blipFill>
        <p:spPr bwMode="auto">
          <a:xfrm>
            <a:off x="1513032" y="1419994"/>
            <a:ext cx="5240671" cy="305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7816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sp>
        <p:nvSpPr>
          <p:cNvPr id="4" name="TextBox 3">
            <a:extLst>
              <a:ext uri="{FF2B5EF4-FFF2-40B4-BE49-F238E27FC236}">
                <a16:creationId xmlns:a16="http://schemas.microsoft.com/office/drawing/2014/main" id="{780A2C1A-E78F-3F1D-5683-27293D8E01D8}"/>
              </a:ext>
            </a:extLst>
          </p:cNvPr>
          <p:cNvSpPr txBox="1"/>
          <p:nvPr/>
        </p:nvSpPr>
        <p:spPr>
          <a:xfrm>
            <a:off x="211282" y="1668648"/>
            <a:ext cx="5642263" cy="2326406"/>
          </a:xfrm>
          <a:prstGeom prst="rect">
            <a:avLst/>
          </a:prstGeom>
          <a:noFill/>
        </p:spPr>
        <p:txBody>
          <a:bodyPr wrap="square">
            <a:spAutoFit/>
          </a:bodyPr>
          <a:lstStyle/>
          <a:p>
            <a:pPr marL="12700" marR="5080">
              <a:lnSpc>
                <a:spcPct val="101499"/>
              </a:lnSpc>
              <a:spcBef>
                <a:spcPts val="95"/>
              </a:spcBef>
            </a:pPr>
            <a:r>
              <a:rPr lang="en-US" sz="1000" spc="-15" dirty="0">
                <a:latin typeface="Arial"/>
                <a:cs typeface="Arial"/>
              </a:rPr>
              <a:t>Terrain </a:t>
            </a:r>
            <a:r>
              <a:rPr lang="en-US" sz="1000" spc="5" dirty="0">
                <a:latin typeface="Arial"/>
                <a:cs typeface="Arial"/>
              </a:rPr>
              <a:t>models are stored </a:t>
            </a:r>
            <a:r>
              <a:rPr lang="en-US" sz="1000" spc="10" dirty="0">
                <a:latin typeface="Arial"/>
                <a:cs typeface="Arial"/>
              </a:rPr>
              <a:t>as </a:t>
            </a:r>
            <a:r>
              <a:rPr lang="en-US" sz="1000" spc="5" dirty="0">
                <a:latin typeface="Arial"/>
                <a:cs typeface="Arial"/>
              </a:rPr>
              <a:t>either </a:t>
            </a:r>
            <a:r>
              <a:rPr lang="en-US" sz="1000" spc="15" dirty="0">
                <a:latin typeface="Arial"/>
                <a:cs typeface="Arial"/>
              </a:rPr>
              <a:t>TINs </a:t>
            </a:r>
            <a:r>
              <a:rPr lang="en-US" sz="1000" spc="10" dirty="0">
                <a:latin typeface="Arial"/>
                <a:cs typeface="Arial"/>
              </a:rPr>
              <a:t>or </a:t>
            </a:r>
            <a:r>
              <a:rPr lang="en-US" sz="1000" spc="5" dirty="0">
                <a:latin typeface="Arial"/>
                <a:cs typeface="Arial"/>
              </a:rPr>
              <a:t>Grids.</a:t>
            </a:r>
            <a:r>
              <a:rPr lang="en-US" sz="1000" spc="10" dirty="0">
                <a:latin typeface="Arial"/>
                <a:cs typeface="Arial"/>
              </a:rPr>
              <a:t> </a:t>
            </a:r>
          </a:p>
          <a:p>
            <a:pPr marL="12700" marR="5080">
              <a:lnSpc>
                <a:spcPct val="101499"/>
              </a:lnSpc>
              <a:spcBef>
                <a:spcPts val="95"/>
              </a:spcBef>
            </a:pPr>
            <a:endParaRPr lang="en-US" sz="1000" spc="10" dirty="0">
              <a:latin typeface="Arial"/>
              <a:cs typeface="Arial"/>
            </a:endParaRPr>
          </a:p>
          <a:p>
            <a:pPr marL="12700" marR="5080">
              <a:lnSpc>
                <a:spcPct val="101499"/>
              </a:lnSpc>
              <a:spcBef>
                <a:spcPts val="95"/>
              </a:spcBef>
            </a:pPr>
            <a:r>
              <a:rPr lang="en-US" sz="1000" dirty="0">
                <a:latin typeface="Arial"/>
                <a:cs typeface="Arial"/>
              </a:rPr>
              <a:t>Triangulated </a:t>
            </a:r>
            <a:r>
              <a:rPr lang="en-US" sz="1000" spc="5" dirty="0">
                <a:latin typeface="Arial"/>
                <a:cs typeface="Arial"/>
              </a:rPr>
              <a:t>Irregular </a:t>
            </a:r>
            <a:r>
              <a:rPr lang="en-US" sz="1000" spc="10" dirty="0">
                <a:latin typeface="Arial"/>
                <a:cs typeface="Arial"/>
              </a:rPr>
              <a:t> </a:t>
            </a:r>
            <a:r>
              <a:rPr lang="en-US" sz="1000" spc="5" dirty="0">
                <a:latin typeface="Arial"/>
                <a:cs typeface="Arial"/>
              </a:rPr>
              <a:t>Networks</a:t>
            </a:r>
            <a:r>
              <a:rPr lang="en-US" sz="1000" spc="20" dirty="0">
                <a:latin typeface="Arial"/>
                <a:cs typeface="Arial"/>
              </a:rPr>
              <a:t> </a:t>
            </a:r>
            <a:r>
              <a:rPr lang="en-US" sz="1000" spc="10" dirty="0">
                <a:latin typeface="Arial"/>
                <a:cs typeface="Arial"/>
              </a:rPr>
              <a:t>(TINs)</a:t>
            </a:r>
            <a:r>
              <a:rPr lang="en-US" sz="1000" spc="-5" dirty="0">
                <a:latin typeface="Arial"/>
                <a:cs typeface="Arial"/>
              </a:rPr>
              <a:t> </a:t>
            </a:r>
            <a:r>
              <a:rPr lang="en-US" sz="1000" spc="5" dirty="0">
                <a:latin typeface="Arial"/>
                <a:cs typeface="Arial"/>
              </a:rPr>
              <a:t>are created by</a:t>
            </a:r>
            <a:r>
              <a:rPr lang="en-US" sz="1000" spc="-5" dirty="0">
                <a:latin typeface="Arial"/>
                <a:cs typeface="Arial"/>
              </a:rPr>
              <a:t> </a:t>
            </a:r>
            <a:r>
              <a:rPr lang="en-US" sz="1000" spc="5" dirty="0">
                <a:latin typeface="Arial"/>
                <a:cs typeface="Arial"/>
              </a:rPr>
              <a:t>triangulating</a:t>
            </a:r>
            <a:r>
              <a:rPr lang="en-US" sz="1000" spc="-25" dirty="0">
                <a:latin typeface="Arial"/>
                <a:cs typeface="Arial"/>
              </a:rPr>
              <a:t> </a:t>
            </a:r>
            <a:r>
              <a:rPr lang="en-US" sz="1000" spc="5" dirty="0">
                <a:latin typeface="Arial"/>
                <a:cs typeface="Arial"/>
              </a:rPr>
              <a:t>point</a:t>
            </a:r>
            <a:r>
              <a:rPr lang="en-US" sz="1000" dirty="0">
                <a:latin typeface="Arial"/>
                <a:cs typeface="Arial"/>
              </a:rPr>
              <a:t> </a:t>
            </a:r>
            <a:r>
              <a:rPr lang="en-US" sz="1000" spc="5" dirty="0">
                <a:latin typeface="Arial"/>
                <a:cs typeface="Arial"/>
              </a:rPr>
              <a:t>data.</a:t>
            </a:r>
            <a:r>
              <a:rPr lang="en-US" sz="1000" spc="350" dirty="0">
                <a:latin typeface="Arial"/>
                <a:cs typeface="Arial"/>
              </a:rPr>
              <a:t> </a:t>
            </a:r>
            <a:r>
              <a:rPr lang="en-US" sz="1000" spc="15" dirty="0">
                <a:latin typeface="Arial"/>
                <a:cs typeface="Arial"/>
              </a:rPr>
              <a:t>TINs</a:t>
            </a:r>
            <a:r>
              <a:rPr lang="en-US" sz="1000" spc="-5" dirty="0">
                <a:latin typeface="Arial"/>
                <a:cs typeface="Arial"/>
              </a:rPr>
              <a:t> </a:t>
            </a:r>
            <a:r>
              <a:rPr lang="en-US" sz="1000" spc="10" dirty="0">
                <a:latin typeface="Arial"/>
                <a:cs typeface="Arial"/>
              </a:rPr>
              <a:t>are</a:t>
            </a:r>
            <a:r>
              <a:rPr lang="en-US" sz="1000" spc="-10" dirty="0">
                <a:latin typeface="Arial"/>
                <a:cs typeface="Arial"/>
              </a:rPr>
              <a:t> </a:t>
            </a:r>
            <a:r>
              <a:rPr lang="en-US" sz="1000" spc="10" dirty="0">
                <a:latin typeface="Arial"/>
                <a:cs typeface="Arial"/>
              </a:rPr>
              <a:t>the</a:t>
            </a:r>
            <a:r>
              <a:rPr lang="en-US" sz="1000" spc="5" dirty="0">
                <a:latin typeface="Arial"/>
                <a:cs typeface="Arial"/>
              </a:rPr>
              <a:t> best</a:t>
            </a:r>
            <a:r>
              <a:rPr lang="en-US" sz="1000" dirty="0">
                <a:latin typeface="Arial"/>
                <a:cs typeface="Arial"/>
              </a:rPr>
              <a:t> </a:t>
            </a:r>
            <a:r>
              <a:rPr lang="en-US" sz="1000" spc="-5" dirty="0">
                <a:latin typeface="Arial"/>
                <a:cs typeface="Arial"/>
              </a:rPr>
              <a:t>way </a:t>
            </a:r>
            <a:r>
              <a:rPr lang="en-US" sz="1000" spc="-350" dirty="0">
                <a:latin typeface="Arial"/>
                <a:cs typeface="Arial"/>
              </a:rPr>
              <a:t> </a:t>
            </a:r>
            <a:r>
              <a:rPr lang="en-US" sz="1000" spc="5" dirty="0">
                <a:latin typeface="Arial"/>
                <a:cs typeface="Arial"/>
              </a:rPr>
              <a:t>to represent </a:t>
            </a:r>
            <a:r>
              <a:rPr lang="en-US" sz="1000" spc="10" dirty="0">
                <a:latin typeface="Arial"/>
                <a:cs typeface="Arial"/>
              </a:rPr>
              <a:t>a </a:t>
            </a:r>
            <a:r>
              <a:rPr lang="en-US" sz="1000" spc="5" dirty="0">
                <a:latin typeface="Arial"/>
                <a:cs typeface="Arial"/>
              </a:rPr>
              <a:t>surface because they can represent </a:t>
            </a:r>
            <a:r>
              <a:rPr lang="en-US" sz="1000" dirty="0">
                <a:latin typeface="Arial"/>
                <a:cs typeface="Arial"/>
              </a:rPr>
              <a:t>linear </a:t>
            </a:r>
            <a:r>
              <a:rPr lang="en-US" sz="1000" spc="5" dirty="0">
                <a:latin typeface="Arial"/>
                <a:cs typeface="Arial"/>
              </a:rPr>
              <a:t>features in the terrain </a:t>
            </a:r>
            <a:r>
              <a:rPr lang="en-US" sz="1000" spc="-350" dirty="0">
                <a:latin typeface="Arial"/>
                <a:cs typeface="Arial"/>
              </a:rPr>
              <a:t> </a:t>
            </a:r>
            <a:r>
              <a:rPr lang="en-US" sz="1000" spc="5" dirty="0">
                <a:latin typeface="Arial"/>
                <a:cs typeface="Arial"/>
              </a:rPr>
              <a:t>using</a:t>
            </a:r>
            <a:r>
              <a:rPr lang="en-US" sz="1000" spc="-15" dirty="0">
                <a:latin typeface="Arial"/>
                <a:cs typeface="Arial"/>
              </a:rPr>
              <a:t> </a:t>
            </a:r>
            <a:r>
              <a:rPr lang="en-US" sz="1000" spc="5" dirty="0" err="1">
                <a:latin typeface="Arial"/>
                <a:cs typeface="Arial"/>
              </a:rPr>
              <a:t>breaklines</a:t>
            </a:r>
            <a:r>
              <a:rPr lang="en-US" sz="1000" dirty="0">
                <a:latin typeface="Arial"/>
                <a:cs typeface="Arial"/>
              </a:rPr>
              <a:t> </a:t>
            </a:r>
            <a:r>
              <a:rPr lang="en-US" sz="1000" spc="5" dirty="0">
                <a:latin typeface="Arial"/>
                <a:cs typeface="Arial"/>
              </a:rPr>
              <a:t>to enforce edges</a:t>
            </a:r>
            <a:r>
              <a:rPr lang="en-US" sz="1000" spc="-20" dirty="0">
                <a:latin typeface="Arial"/>
                <a:cs typeface="Arial"/>
              </a:rPr>
              <a:t> </a:t>
            </a:r>
            <a:r>
              <a:rPr lang="en-US" sz="1000" spc="5" dirty="0">
                <a:latin typeface="Arial"/>
                <a:cs typeface="Arial"/>
              </a:rPr>
              <a:t>and</a:t>
            </a:r>
            <a:r>
              <a:rPr lang="en-US" sz="1000" spc="15" dirty="0">
                <a:latin typeface="Arial"/>
                <a:cs typeface="Arial"/>
              </a:rPr>
              <a:t> </a:t>
            </a:r>
            <a:r>
              <a:rPr lang="en-US" sz="1000" spc="5" dirty="0">
                <a:latin typeface="Arial"/>
                <a:cs typeface="Arial"/>
              </a:rPr>
              <a:t>elevations.</a:t>
            </a:r>
            <a:r>
              <a:rPr lang="en-US" sz="1000" spc="15" dirty="0">
                <a:latin typeface="Arial"/>
                <a:cs typeface="Arial"/>
              </a:rPr>
              <a:t> </a:t>
            </a:r>
            <a:r>
              <a:rPr lang="en-US" sz="1000" spc="5" dirty="0">
                <a:latin typeface="Arial"/>
                <a:cs typeface="Arial"/>
              </a:rPr>
              <a:t>In other</a:t>
            </a:r>
            <a:r>
              <a:rPr lang="en-US" sz="1000" spc="-5" dirty="0">
                <a:latin typeface="Arial"/>
                <a:cs typeface="Arial"/>
              </a:rPr>
              <a:t> </a:t>
            </a:r>
            <a:r>
              <a:rPr lang="en-US" sz="1000" dirty="0">
                <a:latin typeface="Arial"/>
                <a:cs typeface="Arial"/>
              </a:rPr>
              <a:t>words,</a:t>
            </a:r>
            <a:r>
              <a:rPr lang="en-US" sz="1000" spc="40" dirty="0">
                <a:latin typeface="Arial"/>
                <a:cs typeface="Arial"/>
              </a:rPr>
              <a:t> </a:t>
            </a:r>
            <a:r>
              <a:rPr lang="en-US" sz="1000" spc="-5" dirty="0">
                <a:latin typeface="Arial"/>
                <a:cs typeface="Arial"/>
              </a:rPr>
              <a:t>you</a:t>
            </a:r>
            <a:r>
              <a:rPr lang="en-US" sz="1000" spc="25" dirty="0">
                <a:latin typeface="Arial"/>
                <a:cs typeface="Arial"/>
              </a:rPr>
              <a:t> </a:t>
            </a:r>
            <a:r>
              <a:rPr lang="en-US" sz="1000" spc="5" dirty="0">
                <a:latin typeface="Arial"/>
                <a:cs typeface="Arial"/>
              </a:rPr>
              <a:t>can </a:t>
            </a:r>
            <a:r>
              <a:rPr lang="en-US" sz="1000" spc="10" dirty="0">
                <a:latin typeface="Arial"/>
                <a:cs typeface="Arial"/>
              </a:rPr>
              <a:t> </a:t>
            </a:r>
            <a:r>
              <a:rPr lang="en-US" sz="1000" spc="5" dirty="0">
                <a:latin typeface="Arial"/>
                <a:cs typeface="Arial"/>
              </a:rPr>
              <a:t>densify information </a:t>
            </a:r>
            <a:r>
              <a:rPr lang="en-US" sz="1000" dirty="0">
                <a:latin typeface="Arial"/>
                <a:cs typeface="Arial"/>
              </a:rPr>
              <a:t>where </a:t>
            </a:r>
            <a:r>
              <a:rPr lang="en-US" sz="1000" spc="5" dirty="0">
                <a:latin typeface="Arial"/>
                <a:cs typeface="Arial"/>
              </a:rPr>
              <a:t>elevations change </a:t>
            </a:r>
            <a:r>
              <a:rPr lang="en-US" sz="1000" dirty="0">
                <a:latin typeface="Arial"/>
                <a:cs typeface="Arial"/>
              </a:rPr>
              <a:t>rapidly </a:t>
            </a:r>
            <a:r>
              <a:rPr lang="en-US" sz="1000" spc="5" dirty="0">
                <a:latin typeface="Arial"/>
                <a:cs typeface="Arial"/>
              </a:rPr>
              <a:t>(such </a:t>
            </a:r>
            <a:r>
              <a:rPr lang="en-US" sz="1000" spc="10" dirty="0">
                <a:latin typeface="Arial"/>
                <a:cs typeface="Arial"/>
              </a:rPr>
              <a:t>as </a:t>
            </a:r>
            <a:r>
              <a:rPr lang="en-US" sz="1000" spc="5" dirty="0">
                <a:latin typeface="Arial"/>
                <a:cs typeface="Arial"/>
              </a:rPr>
              <a:t>river banks </a:t>
            </a:r>
            <a:r>
              <a:rPr lang="en-US" sz="1000" spc="10" dirty="0">
                <a:latin typeface="Arial"/>
                <a:cs typeface="Arial"/>
              </a:rPr>
              <a:t>or </a:t>
            </a:r>
            <a:r>
              <a:rPr lang="en-US" sz="1000" dirty="0">
                <a:latin typeface="Arial"/>
                <a:cs typeface="Arial"/>
              </a:rPr>
              <a:t>at </a:t>
            </a:r>
            <a:r>
              <a:rPr lang="en-US" sz="1000" spc="5" dirty="0">
                <a:latin typeface="Arial"/>
                <a:cs typeface="Arial"/>
              </a:rPr>
              <a:t> levees).</a:t>
            </a:r>
            <a:r>
              <a:rPr lang="en-US" sz="1000" spc="300" dirty="0">
                <a:latin typeface="Arial"/>
                <a:cs typeface="Arial"/>
              </a:rPr>
              <a:t> </a:t>
            </a:r>
          </a:p>
          <a:p>
            <a:pPr marL="12700" marR="5080">
              <a:lnSpc>
                <a:spcPct val="101499"/>
              </a:lnSpc>
              <a:spcBef>
                <a:spcPts val="95"/>
              </a:spcBef>
            </a:pPr>
            <a:endParaRPr lang="en-US" sz="1000" spc="300" dirty="0">
              <a:latin typeface="Arial"/>
              <a:cs typeface="Arial"/>
            </a:endParaRPr>
          </a:p>
          <a:p>
            <a:pPr marL="12700" marR="5080">
              <a:lnSpc>
                <a:spcPct val="101499"/>
              </a:lnSpc>
              <a:spcBef>
                <a:spcPts val="95"/>
              </a:spcBef>
            </a:pPr>
            <a:r>
              <a:rPr lang="en-US" sz="1000" dirty="0">
                <a:latin typeface="Arial"/>
                <a:cs typeface="Arial"/>
              </a:rPr>
              <a:t>All</a:t>
            </a:r>
            <a:r>
              <a:rPr lang="en-US" sz="1000" spc="15" dirty="0">
                <a:latin typeface="Arial"/>
                <a:cs typeface="Arial"/>
              </a:rPr>
              <a:t> </a:t>
            </a:r>
            <a:r>
              <a:rPr lang="en-US" sz="1000" spc="10" dirty="0">
                <a:latin typeface="Arial"/>
                <a:cs typeface="Arial"/>
              </a:rPr>
              <a:t>ground</a:t>
            </a:r>
            <a:r>
              <a:rPr lang="en-US" sz="1000" spc="-15" dirty="0">
                <a:latin typeface="Arial"/>
                <a:cs typeface="Arial"/>
              </a:rPr>
              <a:t> </a:t>
            </a:r>
            <a:r>
              <a:rPr lang="en-US" sz="1000" spc="5" dirty="0">
                <a:latin typeface="Arial"/>
                <a:cs typeface="Arial"/>
              </a:rPr>
              <a:t>surface</a:t>
            </a:r>
            <a:r>
              <a:rPr lang="en-US" sz="1000" dirty="0">
                <a:latin typeface="Arial"/>
                <a:cs typeface="Arial"/>
              </a:rPr>
              <a:t> </a:t>
            </a:r>
            <a:r>
              <a:rPr lang="en-US" sz="1000" spc="5" dirty="0">
                <a:latin typeface="Arial"/>
                <a:cs typeface="Arial"/>
              </a:rPr>
              <a:t>models</a:t>
            </a:r>
            <a:r>
              <a:rPr lang="en-US" sz="1000" spc="-5" dirty="0">
                <a:latin typeface="Arial"/>
                <a:cs typeface="Arial"/>
              </a:rPr>
              <a:t> </a:t>
            </a:r>
            <a:r>
              <a:rPr lang="en-US" sz="1000" spc="5" dirty="0">
                <a:latin typeface="Arial"/>
                <a:cs typeface="Arial"/>
              </a:rPr>
              <a:t>start</a:t>
            </a:r>
            <a:r>
              <a:rPr lang="en-US" sz="1000" spc="10" dirty="0">
                <a:latin typeface="Arial"/>
                <a:cs typeface="Arial"/>
              </a:rPr>
              <a:t> </a:t>
            </a:r>
            <a:r>
              <a:rPr lang="en-US" sz="1000" spc="5" dirty="0">
                <a:latin typeface="Arial"/>
                <a:cs typeface="Arial"/>
              </a:rPr>
              <a:t>as</a:t>
            </a:r>
            <a:r>
              <a:rPr lang="en-US" sz="1000" spc="20" dirty="0">
                <a:latin typeface="Arial"/>
                <a:cs typeface="Arial"/>
              </a:rPr>
              <a:t> </a:t>
            </a:r>
            <a:r>
              <a:rPr lang="en-US" sz="1000" spc="10" dirty="0">
                <a:latin typeface="Arial"/>
                <a:cs typeface="Arial"/>
              </a:rPr>
              <a:t>a</a:t>
            </a:r>
            <a:r>
              <a:rPr lang="en-US" sz="1000" spc="-40" dirty="0">
                <a:latin typeface="Arial"/>
                <a:cs typeface="Arial"/>
              </a:rPr>
              <a:t> </a:t>
            </a:r>
            <a:r>
              <a:rPr lang="en-US" sz="1000" spc="10" dirty="0">
                <a:latin typeface="Arial"/>
                <a:cs typeface="Arial"/>
              </a:rPr>
              <a:t>TIN.</a:t>
            </a:r>
          </a:p>
          <a:p>
            <a:pPr marL="12700" marR="5080">
              <a:lnSpc>
                <a:spcPct val="101499"/>
              </a:lnSpc>
              <a:spcBef>
                <a:spcPts val="95"/>
              </a:spcBef>
            </a:pPr>
            <a:endParaRPr lang="en-US" sz="1000" dirty="0">
              <a:latin typeface="Arial"/>
              <a:cs typeface="Arial"/>
            </a:endParaRPr>
          </a:p>
          <a:p>
            <a:pPr marL="12700" marR="78105">
              <a:lnSpc>
                <a:spcPct val="101499"/>
              </a:lnSpc>
            </a:pPr>
            <a:r>
              <a:rPr lang="en-US" sz="1000" spc="5" dirty="0">
                <a:latin typeface="Arial"/>
                <a:cs typeface="Arial"/>
              </a:rPr>
              <a:t>Grids represent </a:t>
            </a:r>
            <a:r>
              <a:rPr lang="en-US" sz="1000" spc="10" dirty="0">
                <a:latin typeface="Arial"/>
                <a:cs typeface="Arial"/>
              </a:rPr>
              <a:t>a surface </a:t>
            </a:r>
            <a:r>
              <a:rPr lang="en-US" sz="1000" dirty="0">
                <a:latin typeface="Arial"/>
                <a:cs typeface="Arial"/>
              </a:rPr>
              <a:t>using </a:t>
            </a:r>
            <a:r>
              <a:rPr lang="en-US" sz="1000" spc="10" dirty="0">
                <a:latin typeface="Arial"/>
                <a:cs typeface="Arial"/>
              </a:rPr>
              <a:t>a </a:t>
            </a:r>
            <a:r>
              <a:rPr lang="en-US" sz="1000" dirty="0">
                <a:latin typeface="Arial"/>
                <a:cs typeface="Arial"/>
              </a:rPr>
              <a:t>single point over </a:t>
            </a:r>
            <a:r>
              <a:rPr lang="en-US" sz="1000" spc="10" dirty="0">
                <a:latin typeface="Arial"/>
                <a:cs typeface="Arial"/>
              </a:rPr>
              <a:t>a </a:t>
            </a:r>
            <a:r>
              <a:rPr lang="en-US" sz="1000" spc="5" dirty="0">
                <a:latin typeface="Arial"/>
                <a:cs typeface="Arial"/>
              </a:rPr>
              <a:t>generalized area, </a:t>
            </a:r>
            <a:r>
              <a:rPr lang="en-US" sz="1000" spc="10" dirty="0">
                <a:latin typeface="Arial"/>
                <a:cs typeface="Arial"/>
              </a:rPr>
              <a:t> </a:t>
            </a:r>
            <a:r>
              <a:rPr lang="en-US" sz="1000" dirty="0">
                <a:latin typeface="Arial"/>
                <a:cs typeface="Arial"/>
              </a:rPr>
              <a:t>typically </a:t>
            </a:r>
            <a:r>
              <a:rPr lang="en-US" sz="1000" spc="5" dirty="0">
                <a:latin typeface="Arial"/>
                <a:cs typeface="Arial"/>
              </a:rPr>
              <a:t>defined </a:t>
            </a:r>
            <a:r>
              <a:rPr lang="en-US" sz="1000" spc="10" dirty="0">
                <a:latin typeface="Arial"/>
                <a:cs typeface="Arial"/>
              </a:rPr>
              <a:t>as  a </a:t>
            </a:r>
            <a:r>
              <a:rPr lang="en-US" sz="1000" spc="5" dirty="0">
                <a:latin typeface="Arial"/>
                <a:cs typeface="Arial"/>
              </a:rPr>
              <a:t>grid cell.  Grids </a:t>
            </a:r>
            <a:r>
              <a:rPr lang="en-US" sz="1000" spc="10" dirty="0">
                <a:latin typeface="Arial"/>
                <a:cs typeface="Arial"/>
              </a:rPr>
              <a:t>are </a:t>
            </a:r>
            <a:r>
              <a:rPr lang="en-US" sz="1000" dirty="0">
                <a:latin typeface="Arial"/>
                <a:cs typeface="Arial"/>
              </a:rPr>
              <a:t>efficient </a:t>
            </a:r>
            <a:r>
              <a:rPr lang="en-US" sz="1000" spc="10" dirty="0">
                <a:latin typeface="Arial"/>
                <a:cs typeface="Arial"/>
              </a:rPr>
              <a:t>at </a:t>
            </a:r>
            <a:r>
              <a:rPr lang="en-US" sz="1000" spc="5" dirty="0">
                <a:latin typeface="Arial"/>
                <a:cs typeface="Arial"/>
              </a:rPr>
              <a:t>storing information and </a:t>
            </a:r>
            <a:r>
              <a:rPr lang="en-US" sz="1000" spc="10" dirty="0">
                <a:latin typeface="Arial"/>
                <a:cs typeface="Arial"/>
              </a:rPr>
              <a:t> </a:t>
            </a:r>
            <a:r>
              <a:rPr lang="en-US" sz="1000" spc="5" dirty="0">
                <a:latin typeface="Arial"/>
                <a:cs typeface="Arial"/>
              </a:rPr>
              <a:t>for mathematical</a:t>
            </a:r>
            <a:r>
              <a:rPr lang="en-US" sz="1000" spc="-15" dirty="0">
                <a:latin typeface="Arial"/>
                <a:cs typeface="Arial"/>
              </a:rPr>
              <a:t> </a:t>
            </a:r>
            <a:r>
              <a:rPr lang="en-US" sz="1000" spc="5" dirty="0">
                <a:latin typeface="Arial"/>
                <a:cs typeface="Arial"/>
              </a:rPr>
              <a:t>operations;</a:t>
            </a:r>
            <a:r>
              <a:rPr lang="en-US" sz="1000" spc="-15" dirty="0">
                <a:latin typeface="Arial"/>
                <a:cs typeface="Arial"/>
              </a:rPr>
              <a:t> </a:t>
            </a:r>
            <a:r>
              <a:rPr lang="en-US" sz="1000" spc="-5" dirty="0">
                <a:latin typeface="Arial"/>
                <a:cs typeface="Arial"/>
              </a:rPr>
              <a:t>however,</a:t>
            </a:r>
            <a:r>
              <a:rPr lang="en-US" sz="1000" spc="45" dirty="0">
                <a:latin typeface="Arial"/>
                <a:cs typeface="Arial"/>
              </a:rPr>
              <a:t> </a:t>
            </a:r>
            <a:r>
              <a:rPr lang="en-US" sz="1000" spc="5" dirty="0">
                <a:latin typeface="Arial"/>
                <a:cs typeface="Arial"/>
              </a:rPr>
              <a:t>they are </a:t>
            </a:r>
            <a:r>
              <a:rPr lang="en-US" sz="1000" spc="10" dirty="0">
                <a:latin typeface="Arial"/>
                <a:cs typeface="Arial"/>
              </a:rPr>
              <a:t>a </a:t>
            </a:r>
            <a:r>
              <a:rPr lang="en-US" sz="1000" spc="5" dirty="0">
                <a:latin typeface="Arial"/>
                <a:cs typeface="Arial"/>
              </a:rPr>
              <a:t>generalization</a:t>
            </a:r>
            <a:r>
              <a:rPr lang="en-US" sz="1000" spc="-25" dirty="0">
                <a:latin typeface="Arial"/>
                <a:cs typeface="Arial"/>
              </a:rPr>
              <a:t> </a:t>
            </a:r>
            <a:r>
              <a:rPr lang="en-US" sz="1000" dirty="0">
                <a:latin typeface="Arial"/>
                <a:cs typeface="Arial"/>
              </a:rPr>
              <a:t>of</a:t>
            </a:r>
            <a:r>
              <a:rPr lang="en-US" sz="1000" spc="30" dirty="0">
                <a:latin typeface="Arial"/>
                <a:cs typeface="Arial"/>
              </a:rPr>
              <a:t> </a:t>
            </a:r>
            <a:r>
              <a:rPr lang="en-US" sz="1000" spc="5" dirty="0">
                <a:latin typeface="Arial"/>
                <a:cs typeface="Arial"/>
              </a:rPr>
              <a:t>the</a:t>
            </a:r>
            <a:r>
              <a:rPr lang="en-US" sz="1000" spc="10" dirty="0">
                <a:latin typeface="Arial"/>
                <a:cs typeface="Arial"/>
              </a:rPr>
              <a:t> </a:t>
            </a:r>
            <a:r>
              <a:rPr lang="en-US" sz="1000" dirty="0">
                <a:latin typeface="Arial"/>
                <a:cs typeface="Arial"/>
              </a:rPr>
              <a:t>original </a:t>
            </a:r>
            <a:r>
              <a:rPr lang="en-US" sz="1000" spc="-350" dirty="0">
                <a:latin typeface="Arial"/>
                <a:cs typeface="Arial"/>
              </a:rPr>
              <a:t> </a:t>
            </a:r>
            <a:r>
              <a:rPr lang="en-US" sz="1000" spc="5" dirty="0">
                <a:latin typeface="Arial"/>
                <a:cs typeface="Arial"/>
              </a:rPr>
              <a:t>terrain surface.</a:t>
            </a:r>
            <a:r>
              <a:rPr lang="en-US" sz="1000" spc="10" dirty="0">
                <a:latin typeface="Arial"/>
                <a:cs typeface="Arial"/>
              </a:rPr>
              <a:t> </a:t>
            </a:r>
            <a:r>
              <a:rPr lang="en-US" sz="1000" spc="15" dirty="0">
                <a:latin typeface="Arial"/>
                <a:cs typeface="Arial"/>
              </a:rPr>
              <a:t>The </a:t>
            </a:r>
            <a:r>
              <a:rPr lang="en-US" sz="1000" spc="5" dirty="0">
                <a:latin typeface="Arial"/>
                <a:cs typeface="Arial"/>
              </a:rPr>
              <a:t>smaller </a:t>
            </a:r>
            <a:r>
              <a:rPr lang="en-US" sz="1000" spc="10" dirty="0">
                <a:latin typeface="Arial"/>
                <a:cs typeface="Arial"/>
              </a:rPr>
              <a:t>the </a:t>
            </a:r>
            <a:r>
              <a:rPr lang="en-US" sz="1000" spc="5" dirty="0">
                <a:latin typeface="Arial"/>
                <a:cs typeface="Arial"/>
              </a:rPr>
              <a:t>grid </a:t>
            </a:r>
            <a:r>
              <a:rPr lang="en-US" sz="1000" dirty="0">
                <a:latin typeface="Arial"/>
                <a:cs typeface="Arial"/>
              </a:rPr>
              <a:t>cell </a:t>
            </a:r>
            <a:r>
              <a:rPr lang="en-US" sz="1000" spc="5" dirty="0">
                <a:latin typeface="Arial"/>
                <a:cs typeface="Arial"/>
              </a:rPr>
              <a:t>size, </a:t>
            </a:r>
            <a:r>
              <a:rPr lang="en-US" sz="1000" spc="10" dirty="0">
                <a:latin typeface="Arial"/>
                <a:cs typeface="Arial"/>
              </a:rPr>
              <a:t>the more </a:t>
            </a:r>
            <a:r>
              <a:rPr lang="en-US" sz="1000" spc="5" dirty="0">
                <a:latin typeface="Arial"/>
                <a:cs typeface="Arial"/>
              </a:rPr>
              <a:t>accurate </a:t>
            </a:r>
            <a:r>
              <a:rPr lang="en-US" sz="1000" spc="-5" dirty="0">
                <a:latin typeface="Arial"/>
                <a:cs typeface="Arial"/>
              </a:rPr>
              <a:t>we </a:t>
            </a:r>
            <a:r>
              <a:rPr lang="en-US" sz="1000" spc="5" dirty="0">
                <a:latin typeface="Arial"/>
                <a:cs typeface="Arial"/>
              </a:rPr>
              <a:t>might </a:t>
            </a:r>
            <a:r>
              <a:rPr lang="en-US" sz="1000" spc="10" dirty="0">
                <a:latin typeface="Arial"/>
                <a:cs typeface="Arial"/>
              </a:rPr>
              <a:t>be </a:t>
            </a:r>
            <a:r>
              <a:rPr lang="en-US" sz="1000" spc="-350" dirty="0">
                <a:latin typeface="Arial"/>
                <a:cs typeface="Arial"/>
              </a:rPr>
              <a:t> </a:t>
            </a:r>
            <a:r>
              <a:rPr lang="en-US" sz="1000" spc="5" dirty="0">
                <a:latin typeface="Arial"/>
                <a:cs typeface="Arial"/>
              </a:rPr>
              <a:t>able </a:t>
            </a:r>
            <a:r>
              <a:rPr lang="en-US" sz="1000" spc="15" dirty="0">
                <a:latin typeface="Arial"/>
                <a:cs typeface="Arial"/>
              </a:rPr>
              <a:t>to </a:t>
            </a:r>
            <a:r>
              <a:rPr lang="en-US" sz="1000" spc="10" dirty="0">
                <a:latin typeface="Arial"/>
                <a:cs typeface="Arial"/>
              </a:rPr>
              <a:t>make a </a:t>
            </a:r>
            <a:r>
              <a:rPr lang="en-US" sz="1000" spc="5" dirty="0">
                <a:latin typeface="Arial"/>
                <a:cs typeface="Arial"/>
              </a:rPr>
              <a:t>terrain model, however that results in </a:t>
            </a:r>
            <a:r>
              <a:rPr lang="en-US" sz="1000" spc="10" dirty="0">
                <a:latin typeface="Arial"/>
                <a:cs typeface="Arial"/>
              </a:rPr>
              <a:t>more </a:t>
            </a:r>
            <a:r>
              <a:rPr lang="en-US" sz="1000" spc="5" dirty="0">
                <a:latin typeface="Arial"/>
                <a:cs typeface="Arial"/>
              </a:rPr>
              <a:t>data on disk and </a:t>
            </a:r>
            <a:r>
              <a:rPr lang="en-US" sz="1000" spc="10" dirty="0">
                <a:latin typeface="Arial"/>
                <a:cs typeface="Arial"/>
              </a:rPr>
              <a:t> </a:t>
            </a:r>
            <a:r>
              <a:rPr lang="en-US" sz="1000" spc="5" dirty="0">
                <a:latin typeface="Arial"/>
                <a:cs typeface="Arial"/>
              </a:rPr>
              <a:t>longer</a:t>
            </a:r>
            <a:r>
              <a:rPr lang="en-US" sz="1000" spc="-5" dirty="0">
                <a:latin typeface="Arial"/>
                <a:cs typeface="Arial"/>
              </a:rPr>
              <a:t> </a:t>
            </a:r>
            <a:r>
              <a:rPr lang="en-US" sz="1000" spc="5" dirty="0">
                <a:latin typeface="Arial"/>
                <a:cs typeface="Arial"/>
              </a:rPr>
              <a:t>processing</a:t>
            </a:r>
            <a:r>
              <a:rPr lang="en-US" sz="1000" spc="-15" dirty="0">
                <a:latin typeface="Arial"/>
                <a:cs typeface="Arial"/>
              </a:rPr>
              <a:t> </a:t>
            </a:r>
            <a:r>
              <a:rPr lang="en-US" sz="1000" spc="5" dirty="0">
                <a:latin typeface="Arial"/>
                <a:cs typeface="Arial"/>
              </a:rPr>
              <a:t>times.</a:t>
            </a:r>
            <a:endParaRPr lang="it-IT" sz="1000" dirty="0"/>
          </a:p>
        </p:txBody>
      </p:sp>
      <p:pic>
        <p:nvPicPr>
          <p:cNvPr id="7" name="object 5">
            <a:extLst>
              <a:ext uri="{FF2B5EF4-FFF2-40B4-BE49-F238E27FC236}">
                <a16:creationId xmlns:a16="http://schemas.microsoft.com/office/drawing/2014/main" id="{77ACCBD3-445A-5D08-6CC8-3E78A3180FE7}"/>
              </a:ext>
            </a:extLst>
          </p:cNvPr>
          <p:cNvPicPr/>
          <p:nvPr/>
        </p:nvPicPr>
        <p:blipFill>
          <a:blip r:embed="rId2" cstate="print"/>
          <a:stretch>
            <a:fillRect/>
          </a:stretch>
        </p:blipFill>
        <p:spPr>
          <a:xfrm>
            <a:off x="6137010" y="1528223"/>
            <a:ext cx="1652016" cy="1321308"/>
          </a:xfrm>
          <a:prstGeom prst="rect">
            <a:avLst/>
          </a:prstGeom>
        </p:spPr>
      </p:pic>
      <p:pic>
        <p:nvPicPr>
          <p:cNvPr id="9" name="object 7">
            <a:extLst>
              <a:ext uri="{FF2B5EF4-FFF2-40B4-BE49-F238E27FC236}">
                <a16:creationId xmlns:a16="http://schemas.microsoft.com/office/drawing/2014/main" id="{CE8AA17D-C311-B0FB-8A68-44FAD2345744}"/>
              </a:ext>
            </a:extLst>
          </p:cNvPr>
          <p:cNvPicPr/>
          <p:nvPr/>
        </p:nvPicPr>
        <p:blipFill>
          <a:blip r:embed="rId3" cstate="print"/>
          <a:stretch>
            <a:fillRect/>
          </a:stretch>
        </p:blipFill>
        <p:spPr>
          <a:xfrm>
            <a:off x="6137010" y="3314129"/>
            <a:ext cx="1647443" cy="1319783"/>
          </a:xfrm>
          <a:prstGeom prst="rect">
            <a:avLst/>
          </a:prstGeom>
        </p:spPr>
      </p:pic>
    </p:spTree>
    <p:extLst>
      <p:ext uri="{BB962C8B-B14F-4D97-AF65-F5344CB8AC3E}">
        <p14:creationId xmlns:p14="http://schemas.microsoft.com/office/powerpoint/2010/main" val="35435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sp>
        <p:nvSpPr>
          <p:cNvPr id="3" name="object 2">
            <a:extLst>
              <a:ext uri="{FF2B5EF4-FFF2-40B4-BE49-F238E27FC236}">
                <a16:creationId xmlns:a16="http://schemas.microsoft.com/office/drawing/2014/main" id="{A9A9293F-5707-B9F9-B007-2C12867C5B3A}"/>
              </a:ext>
            </a:extLst>
          </p:cNvPr>
          <p:cNvSpPr txBox="1"/>
          <p:nvPr/>
        </p:nvSpPr>
        <p:spPr>
          <a:xfrm>
            <a:off x="369916" y="1390766"/>
            <a:ext cx="8229600" cy="3097642"/>
          </a:xfrm>
          <a:prstGeom prst="rect">
            <a:avLst/>
          </a:prstGeom>
          <a:ln w="13715">
            <a:noFill/>
          </a:ln>
        </p:spPr>
        <p:txBody>
          <a:bodyPr vert="horz" wrap="square" lIns="0" tIns="32384" rIns="0" bIns="0" rtlCol="0">
            <a:spAutoFit/>
          </a:bodyPr>
          <a:lstStyle/>
          <a:p>
            <a:pPr marL="462915" marR="3054985" algn="just">
              <a:lnSpc>
                <a:spcPts val="2140"/>
              </a:lnSpc>
              <a:spcBef>
                <a:spcPts val="254"/>
              </a:spcBef>
              <a:tabLst>
                <a:tab pos="5562600" algn="l"/>
              </a:tabLst>
            </a:pPr>
            <a:r>
              <a:rPr sz="1950" spc="-5" dirty="0">
                <a:latin typeface="Calibri"/>
                <a:cs typeface="Calibri"/>
              </a:rPr>
              <a:t>Building</a:t>
            </a:r>
            <a:r>
              <a:rPr sz="1950" dirty="0">
                <a:latin typeface="Calibri"/>
                <a:cs typeface="Calibri"/>
              </a:rPr>
              <a:t> </a:t>
            </a:r>
            <a:r>
              <a:rPr sz="1950" spc="-5" dirty="0">
                <a:latin typeface="Calibri"/>
                <a:cs typeface="Calibri"/>
              </a:rPr>
              <a:t>a </a:t>
            </a:r>
            <a:r>
              <a:rPr sz="1950" spc="-35" dirty="0">
                <a:latin typeface="Calibri"/>
                <a:cs typeface="Calibri"/>
              </a:rPr>
              <a:t>Terrain</a:t>
            </a:r>
            <a:r>
              <a:rPr sz="1950" spc="-20" dirty="0">
                <a:latin typeface="Calibri"/>
                <a:cs typeface="Calibri"/>
              </a:rPr>
              <a:t> </a:t>
            </a:r>
            <a:r>
              <a:rPr sz="1950" dirty="0">
                <a:latin typeface="Calibri"/>
                <a:cs typeface="Calibri"/>
              </a:rPr>
              <a:t>Model </a:t>
            </a:r>
            <a:r>
              <a:rPr sz="1950" spc="5" dirty="0">
                <a:latin typeface="Calibri"/>
                <a:cs typeface="Calibri"/>
              </a:rPr>
              <a:t> </a:t>
            </a:r>
            <a:r>
              <a:rPr sz="1950" spc="-20" dirty="0">
                <a:latin typeface="Calibri"/>
                <a:cs typeface="Calibri"/>
              </a:rPr>
              <a:t>Verify</a:t>
            </a:r>
            <a:r>
              <a:rPr sz="1950" spc="-25" dirty="0">
                <a:latin typeface="Calibri"/>
                <a:cs typeface="Calibri"/>
              </a:rPr>
              <a:t> </a:t>
            </a:r>
            <a:r>
              <a:rPr sz="1950" spc="5" dirty="0">
                <a:latin typeface="Calibri"/>
                <a:cs typeface="Calibri"/>
              </a:rPr>
              <a:t>and</a:t>
            </a:r>
            <a:r>
              <a:rPr sz="1950" spc="-15" dirty="0">
                <a:latin typeface="Calibri"/>
                <a:cs typeface="Calibri"/>
              </a:rPr>
              <a:t> </a:t>
            </a:r>
            <a:r>
              <a:rPr sz="1950" spc="-10" dirty="0">
                <a:latin typeface="Calibri"/>
                <a:cs typeface="Calibri"/>
              </a:rPr>
              <a:t>Process</a:t>
            </a:r>
            <a:r>
              <a:rPr lang="it-IT" sz="1950" spc="-10" dirty="0">
                <a:latin typeface="Calibri"/>
                <a:cs typeface="Calibri"/>
              </a:rPr>
              <a:t> </a:t>
            </a:r>
            <a:r>
              <a:rPr sz="1950" spc="-20" dirty="0">
                <a:latin typeface="Calibri"/>
                <a:cs typeface="Calibri"/>
              </a:rPr>
              <a:t>Points</a:t>
            </a:r>
            <a:endParaRPr sz="1950" dirty="0">
              <a:latin typeface="Calibri"/>
              <a:cs typeface="Calibri"/>
            </a:endParaRPr>
          </a:p>
          <a:p>
            <a:pPr marL="575945" marR="463550" indent="-113030">
              <a:lnSpc>
                <a:spcPts val="1500"/>
              </a:lnSpc>
              <a:spcBef>
                <a:spcPts val="540"/>
              </a:spcBef>
              <a:buFont typeface="Arial"/>
              <a:buChar char="•"/>
              <a:tabLst>
                <a:tab pos="576580" algn="l"/>
              </a:tabLst>
            </a:pPr>
            <a:r>
              <a:rPr sz="1350" dirty="0">
                <a:latin typeface="Calibri"/>
                <a:cs typeface="Calibri"/>
              </a:rPr>
              <a:t>Remove</a:t>
            </a:r>
            <a:r>
              <a:rPr sz="1350" spc="30" dirty="0">
                <a:latin typeface="Calibri"/>
                <a:cs typeface="Calibri"/>
              </a:rPr>
              <a:t> </a:t>
            </a:r>
            <a:r>
              <a:rPr sz="1350" spc="10" dirty="0">
                <a:latin typeface="Calibri"/>
                <a:cs typeface="Calibri"/>
              </a:rPr>
              <a:t>of</a:t>
            </a:r>
            <a:r>
              <a:rPr sz="1350" spc="15" dirty="0">
                <a:latin typeface="Calibri"/>
                <a:cs typeface="Calibri"/>
              </a:rPr>
              <a:t> </a:t>
            </a:r>
            <a:r>
              <a:rPr sz="1350" spc="5" dirty="0">
                <a:latin typeface="Calibri"/>
                <a:cs typeface="Calibri"/>
              </a:rPr>
              <a:t>points</a:t>
            </a:r>
            <a:r>
              <a:rPr sz="1350" spc="60" dirty="0">
                <a:latin typeface="Calibri"/>
                <a:cs typeface="Calibri"/>
              </a:rPr>
              <a:t> </a:t>
            </a:r>
            <a:r>
              <a:rPr sz="1350" spc="5" dirty="0">
                <a:latin typeface="Calibri"/>
                <a:cs typeface="Calibri"/>
              </a:rPr>
              <a:t>that</a:t>
            </a:r>
            <a:r>
              <a:rPr sz="1350" spc="10" dirty="0">
                <a:latin typeface="Calibri"/>
                <a:cs typeface="Calibri"/>
              </a:rPr>
              <a:t> </a:t>
            </a:r>
            <a:r>
              <a:rPr sz="1350" dirty="0">
                <a:latin typeface="Calibri"/>
                <a:cs typeface="Calibri"/>
              </a:rPr>
              <a:t>are</a:t>
            </a:r>
            <a:r>
              <a:rPr sz="1350" spc="35" dirty="0">
                <a:latin typeface="Calibri"/>
                <a:cs typeface="Calibri"/>
              </a:rPr>
              <a:t> </a:t>
            </a:r>
            <a:r>
              <a:rPr sz="1350" spc="10" dirty="0">
                <a:latin typeface="Calibri"/>
                <a:cs typeface="Calibri"/>
              </a:rPr>
              <a:t>not</a:t>
            </a:r>
            <a:r>
              <a:rPr sz="1350" spc="25" dirty="0">
                <a:latin typeface="Calibri"/>
                <a:cs typeface="Calibri"/>
              </a:rPr>
              <a:t> </a:t>
            </a:r>
            <a:r>
              <a:rPr sz="1350" spc="5" dirty="0">
                <a:latin typeface="Calibri"/>
                <a:cs typeface="Calibri"/>
              </a:rPr>
              <a:t>necessary/incorrect</a:t>
            </a:r>
            <a:r>
              <a:rPr sz="1350" spc="80" dirty="0">
                <a:latin typeface="Calibri"/>
                <a:cs typeface="Calibri"/>
              </a:rPr>
              <a:t> </a:t>
            </a:r>
            <a:r>
              <a:rPr sz="1350" spc="10" dirty="0">
                <a:latin typeface="Calibri"/>
                <a:cs typeface="Calibri"/>
              </a:rPr>
              <a:t>in</a:t>
            </a:r>
            <a:r>
              <a:rPr sz="1350" spc="20" dirty="0">
                <a:latin typeface="Calibri"/>
                <a:cs typeface="Calibri"/>
              </a:rPr>
              <a:t> </a:t>
            </a:r>
            <a:r>
              <a:rPr sz="1350" dirty="0">
                <a:latin typeface="Calibri"/>
                <a:cs typeface="Calibri"/>
              </a:rPr>
              <a:t>representing</a:t>
            </a:r>
            <a:r>
              <a:rPr sz="1350" spc="60" dirty="0">
                <a:latin typeface="Calibri"/>
                <a:cs typeface="Calibri"/>
              </a:rPr>
              <a:t> </a:t>
            </a:r>
            <a:r>
              <a:rPr sz="1350" spc="10" dirty="0">
                <a:latin typeface="Calibri"/>
                <a:cs typeface="Calibri"/>
              </a:rPr>
              <a:t>the </a:t>
            </a:r>
            <a:r>
              <a:rPr sz="1350" spc="-290" dirty="0">
                <a:latin typeface="Calibri"/>
                <a:cs typeface="Calibri"/>
              </a:rPr>
              <a:t> </a:t>
            </a:r>
            <a:r>
              <a:rPr sz="1350" spc="5" dirty="0">
                <a:latin typeface="Calibri"/>
                <a:cs typeface="Calibri"/>
              </a:rPr>
              <a:t>ground</a:t>
            </a:r>
            <a:r>
              <a:rPr sz="1350" spc="40" dirty="0">
                <a:latin typeface="Calibri"/>
                <a:cs typeface="Calibri"/>
              </a:rPr>
              <a:t> </a:t>
            </a:r>
            <a:r>
              <a:rPr sz="1350" spc="5" dirty="0">
                <a:latin typeface="Calibri"/>
                <a:cs typeface="Calibri"/>
              </a:rPr>
              <a:t>surface</a:t>
            </a:r>
            <a:endParaRPr sz="1350" dirty="0">
              <a:latin typeface="Calibri"/>
              <a:cs typeface="Calibri"/>
            </a:endParaRPr>
          </a:p>
          <a:p>
            <a:pPr marL="802640" lvl="1" indent="-113030">
              <a:lnSpc>
                <a:spcPct val="100000"/>
              </a:lnSpc>
              <a:spcBef>
                <a:spcPts val="135"/>
              </a:spcBef>
              <a:buFont typeface="Arial"/>
              <a:buChar char="•"/>
              <a:tabLst>
                <a:tab pos="803275" algn="l"/>
              </a:tabLst>
            </a:pPr>
            <a:r>
              <a:rPr sz="1150" spc="10" dirty="0">
                <a:latin typeface="Calibri"/>
                <a:cs typeface="Calibri"/>
              </a:rPr>
              <a:t>Redundant</a:t>
            </a:r>
            <a:r>
              <a:rPr sz="1150" spc="15" dirty="0">
                <a:latin typeface="Calibri"/>
                <a:cs typeface="Calibri"/>
              </a:rPr>
              <a:t> </a:t>
            </a:r>
            <a:r>
              <a:rPr sz="1150" spc="10" dirty="0">
                <a:latin typeface="Calibri"/>
                <a:cs typeface="Calibri"/>
              </a:rPr>
              <a:t>points</a:t>
            </a:r>
            <a:r>
              <a:rPr sz="1150" dirty="0">
                <a:latin typeface="Calibri"/>
                <a:cs typeface="Calibri"/>
              </a:rPr>
              <a:t> </a:t>
            </a:r>
            <a:r>
              <a:rPr sz="1150" spc="10" dirty="0">
                <a:latin typeface="Calibri"/>
                <a:cs typeface="Calibri"/>
              </a:rPr>
              <a:t>(more</a:t>
            </a:r>
            <a:r>
              <a:rPr sz="1150" dirty="0">
                <a:latin typeface="Calibri"/>
                <a:cs typeface="Calibri"/>
              </a:rPr>
              <a:t> </a:t>
            </a:r>
            <a:r>
              <a:rPr sz="1150" spc="10" dirty="0">
                <a:latin typeface="Calibri"/>
                <a:cs typeface="Calibri"/>
              </a:rPr>
              <a:t>points </a:t>
            </a:r>
            <a:r>
              <a:rPr sz="1150" spc="15" dirty="0">
                <a:latin typeface="Calibri"/>
                <a:cs typeface="Calibri"/>
              </a:rPr>
              <a:t>= </a:t>
            </a:r>
            <a:r>
              <a:rPr sz="1150" spc="10" dirty="0">
                <a:latin typeface="Calibri"/>
                <a:cs typeface="Calibri"/>
              </a:rPr>
              <a:t>more</a:t>
            </a:r>
            <a:r>
              <a:rPr sz="1150" spc="-5" dirty="0">
                <a:latin typeface="Calibri"/>
                <a:cs typeface="Calibri"/>
              </a:rPr>
              <a:t> </a:t>
            </a:r>
            <a:r>
              <a:rPr sz="1150" spc="10" dirty="0">
                <a:latin typeface="Calibri"/>
                <a:cs typeface="Calibri"/>
              </a:rPr>
              <a:t>processing)</a:t>
            </a:r>
            <a:endParaRPr sz="1150" dirty="0">
              <a:latin typeface="Calibri"/>
              <a:cs typeface="Calibri"/>
            </a:endParaRPr>
          </a:p>
          <a:p>
            <a:pPr marL="802640" lvl="1" indent="-113030">
              <a:lnSpc>
                <a:spcPct val="100000"/>
              </a:lnSpc>
              <a:spcBef>
                <a:spcPts val="140"/>
              </a:spcBef>
              <a:buFont typeface="Arial"/>
              <a:buChar char="•"/>
              <a:tabLst>
                <a:tab pos="803275" algn="l"/>
              </a:tabLst>
            </a:pPr>
            <a:r>
              <a:rPr sz="1150" spc="15" dirty="0">
                <a:latin typeface="Calibri"/>
                <a:cs typeface="Calibri"/>
              </a:rPr>
              <a:t>Bridge</a:t>
            </a:r>
            <a:r>
              <a:rPr sz="1150" spc="-20" dirty="0">
                <a:latin typeface="Calibri"/>
                <a:cs typeface="Calibri"/>
              </a:rPr>
              <a:t> </a:t>
            </a:r>
            <a:r>
              <a:rPr sz="1150" spc="10" dirty="0">
                <a:latin typeface="Calibri"/>
                <a:cs typeface="Calibri"/>
              </a:rPr>
              <a:t>deck</a:t>
            </a:r>
            <a:r>
              <a:rPr sz="1150" dirty="0">
                <a:latin typeface="Calibri"/>
                <a:cs typeface="Calibri"/>
              </a:rPr>
              <a:t> </a:t>
            </a:r>
            <a:r>
              <a:rPr sz="1150" spc="10" dirty="0">
                <a:latin typeface="Calibri"/>
                <a:cs typeface="Calibri"/>
              </a:rPr>
              <a:t>elevations</a:t>
            </a:r>
            <a:endParaRPr sz="1150" dirty="0">
              <a:latin typeface="Calibri"/>
              <a:cs typeface="Calibri"/>
            </a:endParaRPr>
          </a:p>
          <a:p>
            <a:pPr marL="575945" indent="-113664">
              <a:lnSpc>
                <a:spcPct val="100000"/>
              </a:lnSpc>
              <a:spcBef>
                <a:spcPts val="365"/>
              </a:spcBef>
              <a:buFont typeface="Arial"/>
              <a:buChar char="•"/>
              <a:tabLst>
                <a:tab pos="576580" algn="l"/>
              </a:tabLst>
            </a:pPr>
            <a:r>
              <a:rPr sz="1350" dirty="0">
                <a:latin typeface="Calibri"/>
                <a:cs typeface="Calibri"/>
              </a:rPr>
              <a:t>Make</a:t>
            </a:r>
            <a:r>
              <a:rPr sz="1350" spc="35" dirty="0">
                <a:latin typeface="Calibri"/>
                <a:cs typeface="Calibri"/>
              </a:rPr>
              <a:t> </a:t>
            </a:r>
            <a:r>
              <a:rPr sz="1350" dirty="0">
                <a:latin typeface="Calibri"/>
                <a:cs typeface="Calibri"/>
              </a:rPr>
              <a:t>sure</a:t>
            </a:r>
            <a:r>
              <a:rPr sz="1350" spc="20" dirty="0">
                <a:latin typeface="Calibri"/>
                <a:cs typeface="Calibri"/>
              </a:rPr>
              <a:t> </a:t>
            </a:r>
            <a:r>
              <a:rPr sz="1350" spc="5" dirty="0">
                <a:latin typeface="Calibri"/>
                <a:cs typeface="Calibri"/>
              </a:rPr>
              <a:t>to</a:t>
            </a:r>
            <a:r>
              <a:rPr sz="1350" spc="-5" dirty="0">
                <a:latin typeface="Calibri"/>
                <a:cs typeface="Calibri"/>
              </a:rPr>
              <a:t> </a:t>
            </a:r>
            <a:r>
              <a:rPr sz="1350" spc="10" dirty="0">
                <a:latin typeface="Calibri"/>
                <a:cs typeface="Calibri"/>
              </a:rPr>
              <a:t>add</a:t>
            </a:r>
            <a:r>
              <a:rPr sz="1350" spc="25" dirty="0">
                <a:latin typeface="Calibri"/>
                <a:cs typeface="Calibri"/>
              </a:rPr>
              <a:t> </a:t>
            </a:r>
            <a:r>
              <a:rPr sz="1350" spc="5" dirty="0">
                <a:latin typeface="Calibri"/>
                <a:cs typeface="Calibri"/>
              </a:rPr>
              <a:t>important</a:t>
            </a:r>
            <a:r>
              <a:rPr sz="1350" spc="25" dirty="0">
                <a:latin typeface="Calibri"/>
                <a:cs typeface="Calibri"/>
              </a:rPr>
              <a:t> </a:t>
            </a:r>
            <a:r>
              <a:rPr sz="1350" dirty="0">
                <a:latin typeface="Calibri"/>
                <a:cs typeface="Calibri"/>
              </a:rPr>
              <a:t>features</a:t>
            </a:r>
          </a:p>
          <a:p>
            <a:pPr marL="802640" lvl="1" indent="-113030">
              <a:lnSpc>
                <a:spcPct val="100000"/>
              </a:lnSpc>
              <a:spcBef>
                <a:spcPts val="165"/>
              </a:spcBef>
              <a:buFont typeface="Arial"/>
              <a:buChar char="•"/>
              <a:tabLst>
                <a:tab pos="803275" algn="l"/>
              </a:tabLst>
            </a:pPr>
            <a:r>
              <a:rPr sz="1150" spc="-25" dirty="0">
                <a:latin typeface="Calibri"/>
                <a:cs typeface="Calibri"/>
              </a:rPr>
              <a:t>Top</a:t>
            </a:r>
            <a:r>
              <a:rPr sz="1150" dirty="0">
                <a:latin typeface="Calibri"/>
                <a:cs typeface="Calibri"/>
              </a:rPr>
              <a:t> </a:t>
            </a:r>
            <a:r>
              <a:rPr sz="1150" spc="10" dirty="0">
                <a:latin typeface="Calibri"/>
                <a:cs typeface="Calibri"/>
              </a:rPr>
              <a:t>of</a:t>
            </a:r>
            <a:r>
              <a:rPr sz="1150" dirty="0">
                <a:latin typeface="Calibri"/>
                <a:cs typeface="Calibri"/>
              </a:rPr>
              <a:t> </a:t>
            </a:r>
            <a:r>
              <a:rPr sz="1150" spc="10" dirty="0">
                <a:latin typeface="Calibri"/>
                <a:cs typeface="Calibri"/>
              </a:rPr>
              <a:t>roads</a:t>
            </a:r>
            <a:endParaRPr sz="1150" dirty="0">
              <a:latin typeface="Calibri"/>
              <a:cs typeface="Calibri"/>
            </a:endParaRPr>
          </a:p>
          <a:p>
            <a:pPr marL="802640" lvl="1" indent="-113030">
              <a:lnSpc>
                <a:spcPct val="100000"/>
              </a:lnSpc>
              <a:spcBef>
                <a:spcPts val="155"/>
              </a:spcBef>
              <a:buFont typeface="Arial"/>
              <a:buChar char="•"/>
              <a:tabLst>
                <a:tab pos="803275" algn="l"/>
              </a:tabLst>
            </a:pPr>
            <a:r>
              <a:rPr sz="1150" spc="-25" dirty="0">
                <a:latin typeface="Calibri"/>
                <a:cs typeface="Calibri"/>
              </a:rPr>
              <a:t>Top</a:t>
            </a:r>
            <a:r>
              <a:rPr sz="1150" dirty="0">
                <a:latin typeface="Calibri"/>
                <a:cs typeface="Calibri"/>
              </a:rPr>
              <a:t> </a:t>
            </a:r>
            <a:r>
              <a:rPr sz="1150" spc="10" dirty="0">
                <a:latin typeface="Calibri"/>
                <a:cs typeface="Calibri"/>
              </a:rPr>
              <a:t>of</a:t>
            </a:r>
            <a:r>
              <a:rPr sz="1150" spc="5" dirty="0">
                <a:latin typeface="Calibri"/>
                <a:cs typeface="Calibri"/>
              </a:rPr>
              <a:t> </a:t>
            </a:r>
            <a:r>
              <a:rPr sz="1150" spc="10" dirty="0">
                <a:latin typeface="Calibri"/>
                <a:cs typeface="Calibri"/>
              </a:rPr>
              <a:t>levees</a:t>
            </a:r>
            <a:endParaRPr sz="1150" dirty="0">
              <a:latin typeface="Calibri"/>
              <a:cs typeface="Calibri"/>
            </a:endParaRPr>
          </a:p>
          <a:p>
            <a:pPr marL="802640" lvl="1" indent="-113030">
              <a:lnSpc>
                <a:spcPct val="100000"/>
              </a:lnSpc>
              <a:spcBef>
                <a:spcPts val="145"/>
              </a:spcBef>
              <a:buFont typeface="Arial"/>
              <a:buChar char="•"/>
              <a:tabLst>
                <a:tab pos="803275" algn="l"/>
              </a:tabLst>
            </a:pPr>
            <a:r>
              <a:rPr sz="1150" spc="-25" dirty="0">
                <a:latin typeface="Calibri"/>
                <a:cs typeface="Calibri"/>
              </a:rPr>
              <a:t>Top</a:t>
            </a:r>
            <a:r>
              <a:rPr sz="1150" spc="5" dirty="0">
                <a:latin typeface="Calibri"/>
                <a:cs typeface="Calibri"/>
              </a:rPr>
              <a:t> </a:t>
            </a:r>
            <a:r>
              <a:rPr sz="1150" spc="10" dirty="0">
                <a:latin typeface="Calibri"/>
                <a:cs typeface="Calibri"/>
              </a:rPr>
              <a:t>of</a:t>
            </a:r>
            <a:r>
              <a:rPr sz="1150" spc="5" dirty="0">
                <a:latin typeface="Calibri"/>
                <a:cs typeface="Calibri"/>
              </a:rPr>
              <a:t> </a:t>
            </a:r>
            <a:r>
              <a:rPr sz="1150" spc="10" dirty="0">
                <a:latin typeface="Calibri"/>
                <a:cs typeface="Calibri"/>
              </a:rPr>
              <a:t>floodwalls</a:t>
            </a:r>
            <a:endParaRPr sz="1150" dirty="0">
              <a:latin typeface="Calibri"/>
              <a:cs typeface="Calibri"/>
            </a:endParaRPr>
          </a:p>
          <a:p>
            <a:pPr marL="802640" lvl="1" indent="-113030">
              <a:lnSpc>
                <a:spcPct val="100000"/>
              </a:lnSpc>
              <a:spcBef>
                <a:spcPts val="155"/>
              </a:spcBef>
              <a:buFont typeface="Arial"/>
              <a:buChar char="•"/>
              <a:tabLst>
                <a:tab pos="803275" algn="l"/>
              </a:tabLst>
            </a:pPr>
            <a:r>
              <a:rPr sz="1150" spc="15" dirty="0">
                <a:latin typeface="Calibri"/>
                <a:cs typeface="Calibri"/>
              </a:rPr>
              <a:t>Bridge</a:t>
            </a:r>
            <a:r>
              <a:rPr sz="1150" spc="-25" dirty="0">
                <a:latin typeface="Calibri"/>
                <a:cs typeface="Calibri"/>
              </a:rPr>
              <a:t> </a:t>
            </a:r>
            <a:r>
              <a:rPr sz="1150" spc="10" dirty="0">
                <a:latin typeface="Calibri"/>
                <a:cs typeface="Calibri"/>
              </a:rPr>
              <a:t>approaches</a:t>
            </a:r>
            <a:endParaRPr sz="1150" dirty="0">
              <a:latin typeface="Calibri"/>
              <a:cs typeface="Calibri"/>
            </a:endParaRPr>
          </a:p>
          <a:p>
            <a:pPr marL="802640" lvl="1" indent="-113030">
              <a:lnSpc>
                <a:spcPct val="100000"/>
              </a:lnSpc>
              <a:spcBef>
                <a:spcPts val="145"/>
              </a:spcBef>
              <a:buFont typeface="Arial"/>
              <a:buChar char="•"/>
              <a:tabLst>
                <a:tab pos="803275" algn="l"/>
              </a:tabLst>
            </a:pPr>
            <a:r>
              <a:rPr sz="1150" spc="10" dirty="0">
                <a:latin typeface="Calibri"/>
                <a:cs typeface="Calibri"/>
              </a:rPr>
              <a:t>Hydraulic</a:t>
            </a:r>
            <a:r>
              <a:rPr sz="1150" spc="-20" dirty="0">
                <a:latin typeface="Calibri"/>
                <a:cs typeface="Calibri"/>
              </a:rPr>
              <a:t> </a:t>
            </a:r>
            <a:r>
              <a:rPr sz="1150" spc="10" dirty="0">
                <a:latin typeface="Calibri"/>
                <a:cs typeface="Calibri"/>
              </a:rPr>
              <a:t>structures</a:t>
            </a:r>
            <a:endParaRPr sz="1150" dirty="0">
              <a:latin typeface="Calibri"/>
              <a:cs typeface="Calibri"/>
            </a:endParaRPr>
          </a:p>
          <a:p>
            <a:pPr marL="575945" indent="-113664">
              <a:lnSpc>
                <a:spcPct val="100000"/>
              </a:lnSpc>
              <a:spcBef>
                <a:spcPts val="365"/>
              </a:spcBef>
              <a:buFont typeface="Arial"/>
              <a:buChar char="•"/>
              <a:tabLst>
                <a:tab pos="576580" algn="l"/>
              </a:tabLst>
            </a:pPr>
            <a:r>
              <a:rPr sz="1350" spc="5" dirty="0">
                <a:latin typeface="Calibri"/>
                <a:cs typeface="Calibri"/>
              </a:rPr>
              <a:t>Replace</a:t>
            </a:r>
            <a:r>
              <a:rPr sz="1350" spc="40" dirty="0">
                <a:latin typeface="Calibri"/>
                <a:cs typeface="Calibri"/>
              </a:rPr>
              <a:t> </a:t>
            </a:r>
            <a:r>
              <a:rPr sz="1350" dirty="0">
                <a:latin typeface="Calibri"/>
                <a:cs typeface="Calibri"/>
              </a:rPr>
              <a:t>over-water</a:t>
            </a:r>
            <a:r>
              <a:rPr sz="1350" spc="25" dirty="0">
                <a:latin typeface="Calibri"/>
                <a:cs typeface="Calibri"/>
              </a:rPr>
              <a:t> </a:t>
            </a:r>
            <a:r>
              <a:rPr sz="1350" dirty="0">
                <a:latin typeface="Calibri"/>
                <a:cs typeface="Calibri"/>
              </a:rPr>
              <a:t>returns</a:t>
            </a:r>
            <a:r>
              <a:rPr sz="1350" spc="35" dirty="0">
                <a:latin typeface="Calibri"/>
                <a:cs typeface="Calibri"/>
              </a:rPr>
              <a:t> </a:t>
            </a:r>
            <a:r>
              <a:rPr sz="1350" spc="10" dirty="0">
                <a:latin typeface="Calibri"/>
                <a:cs typeface="Calibri"/>
              </a:rPr>
              <a:t>with</a:t>
            </a:r>
            <a:r>
              <a:rPr sz="1350" spc="35" dirty="0">
                <a:latin typeface="Calibri"/>
                <a:cs typeface="Calibri"/>
              </a:rPr>
              <a:t> </a:t>
            </a:r>
            <a:r>
              <a:rPr sz="1350" spc="5" dirty="0">
                <a:latin typeface="Calibri"/>
                <a:cs typeface="Calibri"/>
              </a:rPr>
              <a:t>bathymetric</a:t>
            </a:r>
            <a:r>
              <a:rPr sz="1350" spc="45" dirty="0">
                <a:latin typeface="Calibri"/>
                <a:cs typeface="Calibri"/>
              </a:rPr>
              <a:t> </a:t>
            </a:r>
            <a:r>
              <a:rPr sz="1350" dirty="0">
                <a:latin typeface="Calibri"/>
                <a:cs typeface="Calibri"/>
              </a:rPr>
              <a:t>data</a:t>
            </a:r>
            <a:r>
              <a:rPr lang="it-IT" sz="1350" dirty="0">
                <a:latin typeface="Calibri"/>
                <a:cs typeface="Calibri"/>
              </a:rPr>
              <a:t> [</a:t>
            </a:r>
            <a:r>
              <a:rPr lang="it-IT" sz="1350" dirty="0" err="1">
                <a:latin typeface="Calibri"/>
                <a:cs typeface="Calibri"/>
              </a:rPr>
              <a:t>If</a:t>
            </a:r>
            <a:r>
              <a:rPr lang="it-IT" sz="1350" dirty="0">
                <a:latin typeface="Calibri"/>
                <a:cs typeface="Calibri"/>
              </a:rPr>
              <a:t> </a:t>
            </a:r>
            <a:r>
              <a:rPr lang="it-IT" sz="1350" dirty="0" err="1">
                <a:latin typeface="Calibri"/>
                <a:cs typeface="Calibri"/>
              </a:rPr>
              <a:t>possible</a:t>
            </a:r>
            <a:r>
              <a:rPr lang="it-IT" sz="1350" dirty="0">
                <a:latin typeface="Calibri"/>
                <a:cs typeface="Calibri"/>
              </a:rPr>
              <a:t>!]</a:t>
            </a:r>
            <a:endParaRPr sz="1350" dirty="0">
              <a:latin typeface="Calibri"/>
              <a:cs typeface="Calibri"/>
            </a:endParaRPr>
          </a:p>
          <a:p>
            <a:pPr>
              <a:lnSpc>
                <a:spcPct val="100000"/>
              </a:lnSpc>
              <a:spcBef>
                <a:spcPts val="15"/>
              </a:spcBef>
            </a:pPr>
            <a:endParaRPr sz="1950" dirty="0">
              <a:latin typeface="Calibri"/>
              <a:cs typeface="Calibri"/>
            </a:endParaRPr>
          </a:p>
          <a:p>
            <a:pPr marR="452755" algn="r">
              <a:lnSpc>
                <a:spcPct val="100000"/>
              </a:lnSpc>
            </a:pPr>
            <a:r>
              <a:rPr sz="550" spc="15" dirty="0">
                <a:solidFill>
                  <a:srgbClr val="898989"/>
                </a:solidFill>
                <a:latin typeface="Calibri"/>
                <a:cs typeface="Calibri"/>
              </a:rPr>
              <a:t>11</a:t>
            </a:r>
            <a:endParaRPr sz="550" dirty="0">
              <a:latin typeface="Calibri"/>
              <a:cs typeface="Calibri"/>
            </a:endParaRPr>
          </a:p>
        </p:txBody>
      </p:sp>
    </p:spTree>
    <p:extLst>
      <p:ext uri="{BB962C8B-B14F-4D97-AF65-F5344CB8AC3E}">
        <p14:creationId xmlns:p14="http://schemas.microsoft.com/office/powerpoint/2010/main" val="81335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sp>
        <p:nvSpPr>
          <p:cNvPr id="4" name="object 3">
            <a:extLst>
              <a:ext uri="{FF2B5EF4-FFF2-40B4-BE49-F238E27FC236}">
                <a16:creationId xmlns:a16="http://schemas.microsoft.com/office/drawing/2014/main" id="{EFD064EE-ADAC-A4B9-DF0E-5E1EAF99277A}"/>
              </a:ext>
            </a:extLst>
          </p:cNvPr>
          <p:cNvSpPr txBox="1"/>
          <p:nvPr/>
        </p:nvSpPr>
        <p:spPr>
          <a:xfrm>
            <a:off x="397626" y="1444337"/>
            <a:ext cx="6035040" cy="3395979"/>
          </a:xfrm>
          <a:prstGeom prst="rect">
            <a:avLst/>
          </a:prstGeom>
          <a:ln w="13715">
            <a:noFill/>
          </a:ln>
        </p:spPr>
        <p:txBody>
          <a:bodyPr vert="horz" wrap="square" lIns="0" tIns="6985" rIns="0" bIns="0" rtlCol="0">
            <a:spAutoFit/>
          </a:bodyPr>
          <a:lstStyle/>
          <a:p>
            <a:pPr>
              <a:lnSpc>
                <a:spcPct val="100000"/>
              </a:lnSpc>
              <a:spcBef>
                <a:spcPts val="55"/>
              </a:spcBef>
            </a:pPr>
            <a:endParaRPr sz="2100" dirty="0">
              <a:latin typeface="Times New Roman"/>
              <a:cs typeface="Times New Roman"/>
            </a:endParaRPr>
          </a:p>
          <a:p>
            <a:pPr marL="462915">
              <a:lnSpc>
                <a:spcPct val="100000"/>
              </a:lnSpc>
            </a:pPr>
            <a:r>
              <a:rPr sz="2150" spc="-10" dirty="0">
                <a:latin typeface="Calibri"/>
                <a:cs typeface="Calibri"/>
              </a:rPr>
              <a:t>Bridges</a:t>
            </a:r>
            <a:endParaRPr sz="2150" dirty="0">
              <a:latin typeface="Calibri"/>
              <a:cs typeface="Calibri"/>
            </a:endParaRPr>
          </a:p>
          <a:p>
            <a:pPr>
              <a:lnSpc>
                <a:spcPct val="100000"/>
              </a:lnSpc>
              <a:spcBef>
                <a:spcPts val="45"/>
              </a:spcBef>
            </a:pPr>
            <a:endParaRPr sz="1750" dirty="0">
              <a:latin typeface="Calibri"/>
              <a:cs typeface="Calibri"/>
            </a:endParaRPr>
          </a:p>
          <a:p>
            <a:pPr marL="575945" marR="3181985" indent="-113030">
              <a:lnSpc>
                <a:spcPts val="1500"/>
              </a:lnSpc>
              <a:spcBef>
                <a:spcPts val="5"/>
              </a:spcBef>
              <a:buFont typeface="Arial"/>
              <a:buChar char="•"/>
              <a:tabLst>
                <a:tab pos="576580" algn="l"/>
              </a:tabLst>
            </a:pPr>
            <a:r>
              <a:rPr sz="1350" dirty="0">
                <a:latin typeface="Calibri"/>
                <a:cs typeface="Calibri"/>
              </a:rPr>
              <a:t>Removal</a:t>
            </a:r>
            <a:r>
              <a:rPr sz="1350" spc="35" dirty="0">
                <a:latin typeface="Calibri"/>
                <a:cs typeface="Calibri"/>
              </a:rPr>
              <a:t> </a:t>
            </a:r>
            <a:r>
              <a:rPr sz="1350" spc="10" dirty="0">
                <a:latin typeface="Calibri"/>
                <a:cs typeface="Calibri"/>
              </a:rPr>
              <a:t>of</a:t>
            </a:r>
            <a:r>
              <a:rPr sz="1350" spc="5" dirty="0">
                <a:latin typeface="Calibri"/>
                <a:cs typeface="Calibri"/>
              </a:rPr>
              <a:t> bridges</a:t>
            </a:r>
            <a:r>
              <a:rPr sz="1350" spc="35" dirty="0">
                <a:latin typeface="Calibri"/>
                <a:cs typeface="Calibri"/>
              </a:rPr>
              <a:t> </a:t>
            </a:r>
            <a:r>
              <a:rPr sz="1350" dirty="0">
                <a:latin typeface="Calibri"/>
                <a:cs typeface="Calibri"/>
              </a:rPr>
              <a:t>from</a:t>
            </a:r>
            <a:r>
              <a:rPr sz="1350" spc="25" dirty="0">
                <a:latin typeface="Calibri"/>
                <a:cs typeface="Calibri"/>
              </a:rPr>
              <a:t> </a:t>
            </a:r>
            <a:r>
              <a:rPr sz="1350" dirty="0">
                <a:latin typeface="Calibri"/>
                <a:cs typeface="Calibri"/>
              </a:rPr>
              <a:t>terrain data</a:t>
            </a:r>
            <a:r>
              <a:rPr sz="1350" spc="5" dirty="0">
                <a:latin typeface="Calibri"/>
                <a:cs typeface="Calibri"/>
              </a:rPr>
              <a:t> is</a:t>
            </a:r>
            <a:r>
              <a:rPr sz="1350" spc="20" dirty="0">
                <a:latin typeface="Calibri"/>
                <a:cs typeface="Calibri"/>
              </a:rPr>
              <a:t> </a:t>
            </a:r>
            <a:r>
              <a:rPr sz="1350" spc="5" dirty="0">
                <a:latin typeface="Calibri"/>
                <a:cs typeface="Calibri"/>
              </a:rPr>
              <a:t>important</a:t>
            </a:r>
            <a:r>
              <a:rPr sz="1350" spc="25" dirty="0">
                <a:latin typeface="Calibri"/>
                <a:cs typeface="Calibri"/>
              </a:rPr>
              <a:t> </a:t>
            </a:r>
            <a:r>
              <a:rPr sz="1350" dirty="0">
                <a:latin typeface="Calibri"/>
                <a:cs typeface="Calibri"/>
              </a:rPr>
              <a:t>for </a:t>
            </a:r>
            <a:r>
              <a:rPr sz="1350" spc="10" dirty="0">
                <a:latin typeface="Calibri"/>
                <a:cs typeface="Calibri"/>
              </a:rPr>
              <a:t>2D </a:t>
            </a:r>
            <a:r>
              <a:rPr sz="1350" spc="15" dirty="0">
                <a:latin typeface="Calibri"/>
                <a:cs typeface="Calibri"/>
              </a:rPr>
              <a:t> </a:t>
            </a:r>
            <a:r>
              <a:rPr sz="1350" spc="5" dirty="0">
                <a:latin typeface="Calibri"/>
                <a:cs typeface="Calibri"/>
              </a:rPr>
              <a:t>modeling.</a:t>
            </a:r>
            <a:endParaRPr sz="1350" dirty="0">
              <a:latin typeface="Calibri"/>
              <a:cs typeface="Calibri"/>
            </a:endParaRPr>
          </a:p>
          <a:p>
            <a:pPr marL="575945" marR="3108325" indent="-113030">
              <a:lnSpc>
                <a:spcPct val="92200"/>
              </a:lnSpc>
              <a:spcBef>
                <a:spcPts val="465"/>
              </a:spcBef>
              <a:buFont typeface="Arial"/>
              <a:buChar char="•"/>
              <a:tabLst>
                <a:tab pos="576580" algn="l"/>
              </a:tabLst>
            </a:pPr>
            <a:r>
              <a:rPr sz="1350" spc="10" dirty="0">
                <a:latin typeface="Calibri"/>
                <a:cs typeface="Calibri"/>
              </a:rPr>
              <a:t>High</a:t>
            </a:r>
            <a:r>
              <a:rPr sz="1350" spc="20" dirty="0">
                <a:latin typeface="Calibri"/>
                <a:cs typeface="Calibri"/>
              </a:rPr>
              <a:t> </a:t>
            </a:r>
            <a:r>
              <a:rPr sz="1350" spc="5" dirty="0">
                <a:latin typeface="Calibri"/>
                <a:cs typeface="Calibri"/>
              </a:rPr>
              <a:t>ground</a:t>
            </a:r>
            <a:r>
              <a:rPr sz="1350" spc="25" dirty="0">
                <a:latin typeface="Calibri"/>
                <a:cs typeface="Calibri"/>
              </a:rPr>
              <a:t> </a:t>
            </a:r>
            <a:r>
              <a:rPr sz="1350" spc="5" dirty="0">
                <a:latin typeface="Calibri"/>
                <a:cs typeface="Calibri"/>
              </a:rPr>
              <a:t>directs</a:t>
            </a:r>
            <a:r>
              <a:rPr sz="1350" spc="30" dirty="0">
                <a:latin typeface="Calibri"/>
                <a:cs typeface="Calibri"/>
              </a:rPr>
              <a:t> </a:t>
            </a:r>
            <a:r>
              <a:rPr sz="1350" spc="10" dirty="0">
                <a:latin typeface="Calibri"/>
                <a:cs typeface="Calibri"/>
              </a:rPr>
              <a:t>flow – </a:t>
            </a:r>
            <a:r>
              <a:rPr sz="1350" spc="15" dirty="0">
                <a:latin typeface="Calibri"/>
                <a:cs typeface="Calibri"/>
              </a:rPr>
              <a:t> </a:t>
            </a:r>
            <a:r>
              <a:rPr sz="1350" spc="5" dirty="0">
                <a:latin typeface="Calibri"/>
                <a:cs typeface="Calibri"/>
              </a:rPr>
              <a:t>determined</a:t>
            </a:r>
            <a:r>
              <a:rPr sz="1350" spc="40" dirty="0">
                <a:latin typeface="Calibri"/>
                <a:cs typeface="Calibri"/>
              </a:rPr>
              <a:t> </a:t>
            </a:r>
            <a:r>
              <a:rPr sz="1350" dirty="0">
                <a:latin typeface="Calibri"/>
                <a:cs typeface="Calibri"/>
              </a:rPr>
              <a:t>directly</a:t>
            </a:r>
            <a:r>
              <a:rPr sz="1350" spc="45" dirty="0">
                <a:latin typeface="Calibri"/>
                <a:cs typeface="Calibri"/>
              </a:rPr>
              <a:t> </a:t>
            </a:r>
            <a:r>
              <a:rPr sz="1350" dirty="0">
                <a:latin typeface="Calibri"/>
                <a:cs typeface="Calibri"/>
              </a:rPr>
              <a:t>from</a:t>
            </a:r>
            <a:r>
              <a:rPr sz="1350" spc="5" dirty="0">
                <a:latin typeface="Calibri"/>
                <a:cs typeface="Calibri"/>
              </a:rPr>
              <a:t> ground </a:t>
            </a:r>
            <a:r>
              <a:rPr sz="1350" spc="-290" dirty="0">
                <a:latin typeface="Calibri"/>
                <a:cs typeface="Calibri"/>
              </a:rPr>
              <a:t> </a:t>
            </a:r>
            <a:r>
              <a:rPr sz="1350" spc="5" dirty="0">
                <a:latin typeface="Calibri"/>
                <a:cs typeface="Calibri"/>
              </a:rPr>
              <a:t>surface</a:t>
            </a:r>
            <a:r>
              <a:rPr sz="1350" spc="20" dirty="0">
                <a:latin typeface="Calibri"/>
                <a:cs typeface="Calibri"/>
              </a:rPr>
              <a:t> </a:t>
            </a:r>
            <a:r>
              <a:rPr sz="1350" spc="10" dirty="0">
                <a:latin typeface="Calibri"/>
                <a:cs typeface="Calibri"/>
              </a:rPr>
              <a:t>model.</a:t>
            </a:r>
            <a:endParaRPr sz="1350" dirty="0">
              <a:latin typeface="Calibri"/>
              <a:cs typeface="Calibri"/>
            </a:endParaRPr>
          </a:p>
          <a:p>
            <a:pPr marL="575945" marR="3098800" indent="-113030">
              <a:lnSpc>
                <a:spcPts val="1500"/>
              </a:lnSpc>
              <a:spcBef>
                <a:spcPts val="525"/>
              </a:spcBef>
              <a:buFont typeface="Arial"/>
              <a:buChar char="•"/>
              <a:tabLst>
                <a:tab pos="576580" algn="l"/>
              </a:tabLst>
            </a:pPr>
            <a:r>
              <a:rPr sz="1350" spc="10" dirty="0">
                <a:latin typeface="Calibri"/>
                <a:cs typeface="Calibri"/>
              </a:rPr>
              <a:t>1D</a:t>
            </a:r>
            <a:r>
              <a:rPr sz="1350" spc="30" dirty="0">
                <a:latin typeface="Calibri"/>
                <a:cs typeface="Calibri"/>
              </a:rPr>
              <a:t> </a:t>
            </a:r>
            <a:r>
              <a:rPr sz="1350" spc="5" dirty="0">
                <a:latin typeface="Calibri"/>
                <a:cs typeface="Calibri"/>
              </a:rPr>
              <a:t>modeling</a:t>
            </a:r>
            <a:r>
              <a:rPr sz="1350" spc="40" dirty="0">
                <a:latin typeface="Calibri"/>
                <a:cs typeface="Calibri"/>
              </a:rPr>
              <a:t> </a:t>
            </a:r>
            <a:r>
              <a:rPr sz="1350" spc="5" dirty="0">
                <a:latin typeface="Calibri"/>
                <a:cs typeface="Calibri"/>
              </a:rPr>
              <a:t>place</a:t>
            </a:r>
            <a:r>
              <a:rPr sz="1350" spc="30" dirty="0">
                <a:latin typeface="Calibri"/>
                <a:cs typeface="Calibri"/>
              </a:rPr>
              <a:t> </a:t>
            </a:r>
            <a:r>
              <a:rPr sz="1350" spc="5" dirty="0">
                <a:latin typeface="Calibri"/>
                <a:cs typeface="Calibri"/>
              </a:rPr>
              <a:t>cross</a:t>
            </a:r>
            <a:r>
              <a:rPr sz="1350" spc="20" dirty="0">
                <a:latin typeface="Calibri"/>
                <a:cs typeface="Calibri"/>
              </a:rPr>
              <a:t> </a:t>
            </a:r>
            <a:r>
              <a:rPr sz="1350" spc="5" dirty="0">
                <a:latin typeface="Calibri"/>
                <a:cs typeface="Calibri"/>
              </a:rPr>
              <a:t>sections </a:t>
            </a:r>
            <a:r>
              <a:rPr sz="1350" spc="-290" dirty="0">
                <a:latin typeface="Calibri"/>
                <a:cs typeface="Calibri"/>
              </a:rPr>
              <a:t> </a:t>
            </a:r>
            <a:r>
              <a:rPr sz="1350" dirty="0">
                <a:latin typeface="Calibri"/>
                <a:cs typeface="Calibri"/>
              </a:rPr>
              <a:t>at</a:t>
            </a:r>
            <a:r>
              <a:rPr sz="1350" spc="-5" dirty="0">
                <a:latin typeface="Calibri"/>
                <a:cs typeface="Calibri"/>
              </a:rPr>
              <a:t> </a:t>
            </a:r>
            <a:r>
              <a:rPr sz="1350" spc="5" dirty="0">
                <a:latin typeface="Calibri"/>
                <a:cs typeface="Calibri"/>
              </a:rPr>
              <a:t>appropriate</a:t>
            </a:r>
            <a:r>
              <a:rPr sz="1350" spc="45" dirty="0">
                <a:latin typeface="Calibri"/>
                <a:cs typeface="Calibri"/>
              </a:rPr>
              <a:t> </a:t>
            </a:r>
            <a:r>
              <a:rPr sz="1350" spc="5" dirty="0">
                <a:latin typeface="Calibri"/>
                <a:cs typeface="Calibri"/>
              </a:rPr>
              <a:t>locations</a:t>
            </a:r>
            <a:r>
              <a:rPr sz="1350" spc="15" dirty="0">
                <a:latin typeface="Calibri"/>
                <a:cs typeface="Calibri"/>
              </a:rPr>
              <a:t> </a:t>
            </a:r>
            <a:r>
              <a:rPr sz="1350" spc="5" dirty="0">
                <a:latin typeface="Calibri"/>
                <a:cs typeface="Calibri"/>
              </a:rPr>
              <a:t>as</a:t>
            </a:r>
            <a:r>
              <a:rPr sz="1350" spc="10" dirty="0">
                <a:latin typeface="Calibri"/>
                <a:cs typeface="Calibri"/>
              </a:rPr>
              <a:t> </a:t>
            </a:r>
            <a:r>
              <a:rPr sz="1350" spc="5" dirty="0">
                <a:latin typeface="Calibri"/>
                <a:cs typeface="Calibri"/>
              </a:rPr>
              <a:t>work </a:t>
            </a:r>
            <a:r>
              <a:rPr sz="1350" spc="10" dirty="0">
                <a:latin typeface="Calibri"/>
                <a:cs typeface="Calibri"/>
              </a:rPr>
              <a:t> </a:t>
            </a:r>
            <a:r>
              <a:rPr sz="1350" spc="5" dirty="0">
                <a:latin typeface="Calibri"/>
                <a:cs typeface="Calibri"/>
              </a:rPr>
              <a:t>around.</a:t>
            </a:r>
            <a:endParaRPr sz="1350" dirty="0">
              <a:latin typeface="Calibri"/>
              <a:cs typeface="Calibri"/>
            </a:endParaRPr>
          </a:p>
          <a:p>
            <a:pPr>
              <a:lnSpc>
                <a:spcPct val="100000"/>
              </a:lnSpc>
            </a:pPr>
            <a:endParaRPr sz="1400" dirty="0">
              <a:latin typeface="Calibri"/>
              <a:cs typeface="Calibri"/>
            </a:endParaRPr>
          </a:p>
          <a:p>
            <a:pPr>
              <a:lnSpc>
                <a:spcPct val="100000"/>
              </a:lnSpc>
              <a:spcBef>
                <a:spcPts val="15"/>
              </a:spcBef>
            </a:pPr>
            <a:endParaRPr sz="1400" dirty="0">
              <a:latin typeface="Calibri"/>
              <a:cs typeface="Calibri"/>
            </a:endParaRPr>
          </a:p>
          <a:p>
            <a:pPr marR="452755" algn="r">
              <a:lnSpc>
                <a:spcPct val="100000"/>
              </a:lnSpc>
            </a:pPr>
            <a:endParaRPr sz="550" dirty="0">
              <a:latin typeface="Calibri"/>
              <a:cs typeface="Calibri"/>
            </a:endParaRPr>
          </a:p>
        </p:txBody>
      </p:sp>
      <p:pic>
        <p:nvPicPr>
          <p:cNvPr id="5" name="object 2">
            <a:extLst>
              <a:ext uri="{FF2B5EF4-FFF2-40B4-BE49-F238E27FC236}">
                <a16:creationId xmlns:a16="http://schemas.microsoft.com/office/drawing/2014/main" id="{1A1B5EF2-A2CB-03C5-2C7B-9FC5F25A552F}"/>
              </a:ext>
            </a:extLst>
          </p:cNvPr>
          <p:cNvPicPr/>
          <p:nvPr/>
        </p:nvPicPr>
        <p:blipFill>
          <a:blip r:embed="rId2" cstate="print"/>
          <a:stretch>
            <a:fillRect/>
          </a:stretch>
        </p:blipFill>
        <p:spPr>
          <a:xfrm>
            <a:off x="4194188" y="1388918"/>
            <a:ext cx="2342387" cy="3393948"/>
          </a:xfrm>
          <a:prstGeom prst="rect">
            <a:avLst/>
          </a:prstGeom>
        </p:spPr>
      </p:pic>
    </p:spTree>
    <p:extLst>
      <p:ext uri="{BB962C8B-B14F-4D97-AF65-F5344CB8AC3E}">
        <p14:creationId xmlns:p14="http://schemas.microsoft.com/office/powerpoint/2010/main" val="279951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 in HECRAS</a:t>
            </a:r>
          </a:p>
        </p:txBody>
      </p:sp>
      <p:sp>
        <p:nvSpPr>
          <p:cNvPr id="8" name="TextBox 7">
            <a:extLst>
              <a:ext uri="{FF2B5EF4-FFF2-40B4-BE49-F238E27FC236}">
                <a16:creationId xmlns:a16="http://schemas.microsoft.com/office/drawing/2014/main" id="{43AC1A27-553E-CC57-D3DB-DDD0B513B7CB}"/>
              </a:ext>
            </a:extLst>
          </p:cNvPr>
          <p:cNvSpPr txBox="1"/>
          <p:nvPr/>
        </p:nvSpPr>
        <p:spPr>
          <a:xfrm>
            <a:off x="58882" y="1453551"/>
            <a:ext cx="8163790" cy="1600438"/>
          </a:xfrm>
          <a:prstGeom prst="rect">
            <a:avLst/>
          </a:prstGeom>
          <a:noFill/>
        </p:spPr>
        <p:txBody>
          <a:bodyPr wrap="square">
            <a:spAutoFit/>
          </a:bodyPr>
          <a:lstStyle/>
          <a:p>
            <a:pPr marL="575945" indent="-113664">
              <a:lnSpc>
                <a:spcPct val="100000"/>
              </a:lnSpc>
              <a:spcBef>
                <a:spcPts val="1410"/>
              </a:spcBef>
              <a:buFont typeface="Arial"/>
              <a:buChar char="•"/>
              <a:tabLst>
                <a:tab pos="576580" algn="l"/>
              </a:tabLst>
            </a:pPr>
            <a:r>
              <a:rPr lang="en-US" sz="1350" spc="-15" dirty="0">
                <a:latin typeface="Calibri"/>
                <a:cs typeface="Calibri"/>
              </a:rPr>
              <a:t>Terrain</a:t>
            </a:r>
            <a:r>
              <a:rPr lang="en-US" sz="1350" spc="10" dirty="0">
                <a:latin typeface="Calibri"/>
                <a:cs typeface="Calibri"/>
              </a:rPr>
              <a:t> models</a:t>
            </a:r>
            <a:r>
              <a:rPr lang="en-US" sz="1350" spc="20" dirty="0">
                <a:latin typeface="Calibri"/>
                <a:cs typeface="Calibri"/>
              </a:rPr>
              <a:t> </a:t>
            </a:r>
            <a:r>
              <a:rPr lang="en-US" sz="1350" dirty="0">
                <a:latin typeface="Calibri"/>
                <a:cs typeface="Calibri"/>
              </a:rPr>
              <a:t>are</a:t>
            </a:r>
            <a:r>
              <a:rPr lang="en-US" sz="1350" spc="10" dirty="0">
                <a:latin typeface="Calibri"/>
                <a:cs typeface="Calibri"/>
              </a:rPr>
              <a:t> </a:t>
            </a:r>
            <a:r>
              <a:rPr lang="en-US" sz="1350" spc="5" dirty="0">
                <a:latin typeface="Calibri"/>
                <a:cs typeface="Calibri"/>
              </a:rPr>
              <a:t>developed</a:t>
            </a:r>
            <a:r>
              <a:rPr lang="en-US" sz="1350" spc="60" dirty="0">
                <a:latin typeface="Calibri"/>
                <a:cs typeface="Calibri"/>
              </a:rPr>
              <a:t> </a:t>
            </a:r>
            <a:r>
              <a:rPr lang="en-US" sz="1350" spc="5" dirty="0">
                <a:latin typeface="Calibri"/>
                <a:cs typeface="Calibri"/>
              </a:rPr>
              <a:t>as</a:t>
            </a:r>
            <a:r>
              <a:rPr lang="en-US" sz="1350" spc="20" dirty="0">
                <a:latin typeface="Calibri"/>
                <a:cs typeface="Calibri"/>
              </a:rPr>
              <a:t> </a:t>
            </a:r>
            <a:r>
              <a:rPr lang="en-US" sz="1350" spc="5" dirty="0">
                <a:latin typeface="Calibri"/>
                <a:cs typeface="Calibri"/>
              </a:rPr>
              <a:t>TINs</a:t>
            </a:r>
            <a:endParaRPr lang="en-US" sz="1350" dirty="0">
              <a:latin typeface="Calibri"/>
              <a:cs typeface="Calibri"/>
            </a:endParaRPr>
          </a:p>
          <a:p>
            <a:pPr marL="575945" indent="-113664">
              <a:lnSpc>
                <a:spcPct val="100000"/>
              </a:lnSpc>
              <a:spcBef>
                <a:spcPts val="370"/>
              </a:spcBef>
              <a:buFont typeface="Arial"/>
              <a:buChar char="•"/>
              <a:tabLst>
                <a:tab pos="576580" algn="l"/>
              </a:tabLst>
            </a:pPr>
            <a:r>
              <a:rPr lang="en-US" sz="1350" spc="10" dirty="0">
                <a:latin typeface="Calibri"/>
                <a:cs typeface="Calibri"/>
              </a:rPr>
              <a:t>Model</a:t>
            </a:r>
            <a:r>
              <a:rPr lang="en-US" sz="1350" spc="40" dirty="0">
                <a:latin typeface="Calibri"/>
                <a:cs typeface="Calibri"/>
              </a:rPr>
              <a:t> </a:t>
            </a:r>
            <a:r>
              <a:rPr lang="en-US" sz="1350" dirty="0">
                <a:latin typeface="Calibri"/>
                <a:cs typeface="Calibri"/>
              </a:rPr>
              <a:t>is</a:t>
            </a:r>
            <a:r>
              <a:rPr lang="en-US" sz="1350" spc="10" dirty="0">
                <a:latin typeface="Calibri"/>
                <a:cs typeface="Calibri"/>
              </a:rPr>
              <a:t> </a:t>
            </a:r>
            <a:r>
              <a:rPr lang="en-US" sz="1350" spc="5" dirty="0">
                <a:latin typeface="Calibri"/>
                <a:cs typeface="Calibri"/>
              </a:rPr>
              <a:t>typically</a:t>
            </a:r>
            <a:r>
              <a:rPr lang="en-US" sz="1350" spc="35" dirty="0">
                <a:latin typeface="Calibri"/>
                <a:cs typeface="Calibri"/>
              </a:rPr>
              <a:t> </a:t>
            </a:r>
            <a:r>
              <a:rPr lang="en-US" sz="1350" spc="5" dirty="0">
                <a:latin typeface="Calibri"/>
                <a:cs typeface="Calibri"/>
              </a:rPr>
              <a:t>exported</a:t>
            </a:r>
            <a:r>
              <a:rPr lang="en-US" sz="1350" spc="30" dirty="0">
                <a:latin typeface="Calibri"/>
                <a:cs typeface="Calibri"/>
              </a:rPr>
              <a:t> </a:t>
            </a:r>
            <a:r>
              <a:rPr lang="en-US" sz="1350" spc="5" dirty="0">
                <a:latin typeface="Calibri"/>
                <a:cs typeface="Calibri"/>
              </a:rPr>
              <a:t>to</a:t>
            </a:r>
            <a:r>
              <a:rPr lang="en-US" sz="1350" dirty="0">
                <a:latin typeface="Calibri"/>
                <a:cs typeface="Calibri"/>
              </a:rPr>
              <a:t> </a:t>
            </a:r>
            <a:r>
              <a:rPr lang="en-US" sz="1350" spc="10" dirty="0">
                <a:latin typeface="Calibri"/>
                <a:cs typeface="Calibri"/>
              </a:rPr>
              <a:t>a</a:t>
            </a:r>
            <a:r>
              <a:rPr lang="en-US" sz="1350" spc="15" dirty="0">
                <a:latin typeface="Calibri"/>
                <a:cs typeface="Calibri"/>
              </a:rPr>
              <a:t> </a:t>
            </a:r>
            <a:r>
              <a:rPr lang="en-US" sz="1350" spc="10" dirty="0">
                <a:latin typeface="Calibri"/>
                <a:cs typeface="Calibri"/>
              </a:rPr>
              <a:t>Grid</a:t>
            </a:r>
            <a:r>
              <a:rPr lang="en-US" sz="1350" dirty="0">
                <a:latin typeface="Calibri"/>
                <a:cs typeface="Calibri"/>
              </a:rPr>
              <a:t> for</a:t>
            </a:r>
            <a:r>
              <a:rPr lang="en-US" sz="1350" spc="10" dirty="0">
                <a:latin typeface="Calibri"/>
                <a:cs typeface="Calibri"/>
              </a:rPr>
              <a:t> </a:t>
            </a:r>
            <a:r>
              <a:rPr lang="en-US" sz="1350" spc="5" dirty="0">
                <a:latin typeface="Calibri"/>
                <a:cs typeface="Calibri"/>
              </a:rPr>
              <a:t>visualization</a:t>
            </a:r>
            <a:r>
              <a:rPr lang="en-US" sz="1350" spc="45" dirty="0">
                <a:latin typeface="Calibri"/>
                <a:cs typeface="Calibri"/>
              </a:rPr>
              <a:t> </a:t>
            </a:r>
            <a:r>
              <a:rPr lang="en-US" sz="1350" spc="10" dirty="0">
                <a:latin typeface="Calibri"/>
                <a:cs typeface="Calibri"/>
              </a:rPr>
              <a:t>and</a:t>
            </a:r>
            <a:r>
              <a:rPr lang="en-US" sz="1350" spc="15" dirty="0">
                <a:latin typeface="Calibri"/>
                <a:cs typeface="Calibri"/>
              </a:rPr>
              <a:t> </a:t>
            </a:r>
            <a:r>
              <a:rPr lang="en-US" sz="1350" spc="5" dirty="0">
                <a:latin typeface="Calibri"/>
                <a:cs typeface="Calibri"/>
              </a:rPr>
              <a:t>analysis</a:t>
            </a:r>
            <a:endParaRPr lang="en-US" sz="1350" dirty="0">
              <a:latin typeface="Calibri"/>
              <a:cs typeface="Calibri"/>
            </a:endParaRPr>
          </a:p>
          <a:p>
            <a:pPr marL="802640" lvl="1" indent="-113030">
              <a:lnSpc>
                <a:spcPct val="100000"/>
              </a:lnSpc>
              <a:spcBef>
                <a:spcPts val="165"/>
              </a:spcBef>
              <a:buFont typeface="Arial"/>
              <a:buChar char="•"/>
              <a:tabLst>
                <a:tab pos="803275" algn="l"/>
              </a:tabLst>
            </a:pPr>
            <a:r>
              <a:rPr lang="en-US" sz="1150" spc="10" dirty="0">
                <a:latin typeface="Calibri"/>
                <a:cs typeface="Calibri"/>
              </a:rPr>
              <a:t>TINs</a:t>
            </a:r>
            <a:r>
              <a:rPr lang="en-US" sz="1150" spc="5" dirty="0">
                <a:latin typeface="Calibri"/>
                <a:cs typeface="Calibri"/>
              </a:rPr>
              <a:t> </a:t>
            </a:r>
            <a:r>
              <a:rPr lang="en-US" sz="1150" spc="10" dirty="0">
                <a:latin typeface="Calibri"/>
                <a:cs typeface="Calibri"/>
              </a:rPr>
              <a:t>are</a:t>
            </a:r>
            <a:r>
              <a:rPr lang="en-US" sz="1150" spc="-5" dirty="0">
                <a:latin typeface="Calibri"/>
                <a:cs typeface="Calibri"/>
              </a:rPr>
              <a:t> </a:t>
            </a:r>
            <a:r>
              <a:rPr lang="en-US" sz="1150" spc="10" dirty="0">
                <a:latin typeface="Calibri"/>
                <a:cs typeface="Calibri"/>
              </a:rPr>
              <a:t>more</a:t>
            </a:r>
            <a:r>
              <a:rPr lang="en-US" sz="1150" spc="-5" dirty="0">
                <a:latin typeface="Calibri"/>
                <a:cs typeface="Calibri"/>
              </a:rPr>
              <a:t> </a:t>
            </a:r>
            <a:r>
              <a:rPr lang="en-US" sz="1150" spc="10" dirty="0">
                <a:latin typeface="Calibri"/>
                <a:cs typeface="Calibri"/>
              </a:rPr>
              <a:t>difficult</a:t>
            </a:r>
            <a:r>
              <a:rPr lang="en-US" sz="1150" spc="-5" dirty="0">
                <a:latin typeface="Calibri"/>
                <a:cs typeface="Calibri"/>
              </a:rPr>
              <a:t> </a:t>
            </a:r>
            <a:r>
              <a:rPr lang="en-US" sz="1150" spc="10" dirty="0">
                <a:latin typeface="Calibri"/>
                <a:cs typeface="Calibri"/>
              </a:rPr>
              <a:t>to</a:t>
            </a:r>
            <a:r>
              <a:rPr lang="en-US" sz="1150" spc="-5" dirty="0">
                <a:latin typeface="Calibri"/>
                <a:cs typeface="Calibri"/>
              </a:rPr>
              <a:t> </a:t>
            </a:r>
            <a:r>
              <a:rPr lang="en-US" sz="1150" spc="10" dirty="0">
                <a:latin typeface="Calibri"/>
                <a:cs typeface="Calibri"/>
              </a:rPr>
              <a:t>render</a:t>
            </a:r>
            <a:endParaRPr lang="en-US" sz="1150" dirty="0">
              <a:latin typeface="Calibri"/>
              <a:cs typeface="Calibri"/>
            </a:endParaRPr>
          </a:p>
          <a:p>
            <a:pPr marL="802640" lvl="1" indent="-113030">
              <a:lnSpc>
                <a:spcPct val="100000"/>
              </a:lnSpc>
              <a:spcBef>
                <a:spcPts val="155"/>
              </a:spcBef>
              <a:buFont typeface="Arial"/>
              <a:buChar char="•"/>
              <a:tabLst>
                <a:tab pos="803275" algn="l"/>
              </a:tabLst>
            </a:pPr>
            <a:r>
              <a:rPr lang="en-US" sz="1150" spc="10" dirty="0">
                <a:latin typeface="Calibri"/>
                <a:cs typeface="Calibri"/>
              </a:rPr>
              <a:t>TINs</a:t>
            </a:r>
            <a:r>
              <a:rPr lang="en-US" sz="1150" spc="5" dirty="0">
                <a:latin typeface="Calibri"/>
                <a:cs typeface="Calibri"/>
              </a:rPr>
              <a:t> </a:t>
            </a:r>
            <a:r>
              <a:rPr lang="en-US" sz="1150" spc="10" dirty="0">
                <a:latin typeface="Calibri"/>
                <a:cs typeface="Calibri"/>
              </a:rPr>
              <a:t>are</a:t>
            </a:r>
            <a:r>
              <a:rPr lang="en-US" sz="1150" spc="-5" dirty="0">
                <a:latin typeface="Calibri"/>
                <a:cs typeface="Calibri"/>
              </a:rPr>
              <a:t> </a:t>
            </a:r>
            <a:r>
              <a:rPr lang="en-US" sz="1150" spc="10" dirty="0">
                <a:latin typeface="Calibri"/>
                <a:cs typeface="Calibri"/>
              </a:rPr>
              <a:t>more</a:t>
            </a:r>
            <a:r>
              <a:rPr lang="en-US" sz="1150" spc="-5" dirty="0">
                <a:latin typeface="Calibri"/>
                <a:cs typeface="Calibri"/>
              </a:rPr>
              <a:t> </a:t>
            </a:r>
            <a:r>
              <a:rPr lang="en-US" sz="1150" spc="10" dirty="0">
                <a:latin typeface="Calibri"/>
                <a:cs typeface="Calibri"/>
              </a:rPr>
              <a:t>expensive</a:t>
            </a:r>
            <a:r>
              <a:rPr lang="en-US" sz="1150" spc="20" dirty="0">
                <a:latin typeface="Calibri"/>
                <a:cs typeface="Calibri"/>
              </a:rPr>
              <a:t> </a:t>
            </a:r>
            <a:r>
              <a:rPr lang="en-US" sz="1150" spc="10" dirty="0">
                <a:latin typeface="Calibri"/>
                <a:cs typeface="Calibri"/>
              </a:rPr>
              <a:t>to</a:t>
            </a:r>
            <a:r>
              <a:rPr lang="en-US" sz="1150" spc="-15" dirty="0">
                <a:latin typeface="Calibri"/>
                <a:cs typeface="Calibri"/>
              </a:rPr>
              <a:t> </a:t>
            </a:r>
            <a:r>
              <a:rPr lang="en-US" sz="1150" spc="5" dirty="0">
                <a:latin typeface="Calibri"/>
                <a:cs typeface="Calibri"/>
              </a:rPr>
              <a:t>store</a:t>
            </a:r>
            <a:endParaRPr lang="en-US" sz="1150" dirty="0">
              <a:latin typeface="Calibri"/>
              <a:cs typeface="Calibri"/>
            </a:endParaRPr>
          </a:p>
          <a:p>
            <a:pPr marL="802640" lvl="1" indent="-113030">
              <a:lnSpc>
                <a:spcPct val="100000"/>
              </a:lnSpc>
              <a:spcBef>
                <a:spcPts val="145"/>
              </a:spcBef>
              <a:buFont typeface="Arial"/>
              <a:buChar char="•"/>
              <a:tabLst>
                <a:tab pos="803275" algn="l"/>
              </a:tabLst>
            </a:pPr>
            <a:r>
              <a:rPr lang="en-US" sz="1150" spc="10" dirty="0">
                <a:latin typeface="Calibri"/>
                <a:cs typeface="Calibri"/>
              </a:rPr>
              <a:t>Calculations</a:t>
            </a:r>
            <a:r>
              <a:rPr lang="en-US" sz="1150" spc="-15" dirty="0">
                <a:latin typeface="Calibri"/>
                <a:cs typeface="Calibri"/>
              </a:rPr>
              <a:t> </a:t>
            </a:r>
            <a:r>
              <a:rPr lang="en-US" sz="1150" spc="15" dirty="0">
                <a:latin typeface="Calibri"/>
                <a:cs typeface="Calibri"/>
              </a:rPr>
              <a:t>with</a:t>
            </a:r>
            <a:r>
              <a:rPr lang="en-US" sz="1150" spc="5" dirty="0">
                <a:latin typeface="Calibri"/>
                <a:cs typeface="Calibri"/>
              </a:rPr>
              <a:t> </a:t>
            </a:r>
            <a:r>
              <a:rPr lang="en-US" sz="1150" spc="15" dirty="0">
                <a:latin typeface="Calibri"/>
                <a:cs typeface="Calibri"/>
              </a:rPr>
              <a:t>TINs</a:t>
            </a:r>
            <a:r>
              <a:rPr lang="en-US" sz="1150" spc="5" dirty="0">
                <a:latin typeface="Calibri"/>
                <a:cs typeface="Calibri"/>
              </a:rPr>
              <a:t> </a:t>
            </a:r>
            <a:r>
              <a:rPr lang="en-US" sz="1150" spc="15" dirty="0">
                <a:latin typeface="Calibri"/>
                <a:cs typeface="Calibri"/>
              </a:rPr>
              <a:t>more</a:t>
            </a:r>
            <a:r>
              <a:rPr lang="en-US" sz="1150" spc="5" dirty="0">
                <a:latin typeface="Calibri"/>
                <a:cs typeface="Calibri"/>
              </a:rPr>
              <a:t> difficult </a:t>
            </a:r>
            <a:r>
              <a:rPr lang="en-US" sz="1150" spc="10" dirty="0">
                <a:latin typeface="Calibri"/>
                <a:cs typeface="Calibri"/>
              </a:rPr>
              <a:t>than</a:t>
            </a:r>
            <a:r>
              <a:rPr lang="en-US" sz="1150" spc="20" dirty="0">
                <a:latin typeface="Calibri"/>
                <a:cs typeface="Calibri"/>
              </a:rPr>
              <a:t> </a:t>
            </a:r>
            <a:r>
              <a:rPr lang="en-US" sz="1150" spc="15" dirty="0">
                <a:latin typeface="Calibri"/>
                <a:cs typeface="Calibri"/>
              </a:rPr>
              <a:t>with</a:t>
            </a:r>
            <a:r>
              <a:rPr lang="en-US" sz="1150" spc="-5" dirty="0">
                <a:latin typeface="Calibri"/>
                <a:cs typeface="Calibri"/>
              </a:rPr>
              <a:t> </a:t>
            </a:r>
            <a:r>
              <a:rPr lang="en-US" sz="1150" dirty="0" err="1">
                <a:latin typeface="Calibri"/>
                <a:cs typeface="Calibri"/>
              </a:rPr>
              <a:t>rasters</a:t>
            </a:r>
            <a:endParaRPr lang="en-US" sz="1150" dirty="0">
              <a:latin typeface="Calibri"/>
              <a:cs typeface="Calibri"/>
            </a:endParaRPr>
          </a:p>
          <a:p>
            <a:pPr marL="575945" marR="453390" indent="-113030">
              <a:lnSpc>
                <a:spcPts val="1500"/>
              </a:lnSpc>
              <a:spcBef>
                <a:spcPts val="515"/>
              </a:spcBef>
              <a:buFont typeface="Arial"/>
              <a:buChar char="•"/>
              <a:tabLst>
                <a:tab pos="576580" algn="l"/>
              </a:tabLst>
            </a:pPr>
            <a:r>
              <a:rPr lang="en-US" sz="1350" spc="5" dirty="0">
                <a:latin typeface="Calibri"/>
                <a:cs typeface="Calibri"/>
              </a:rPr>
              <a:t>Grid-cell</a:t>
            </a:r>
            <a:r>
              <a:rPr lang="en-US" sz="1350" spc="45" dirty="0">
                <a:latin typeface="Calibri"/>
                <a:cs typeface="Calibri"/>
              </a:rPr>
              <a:t> </a:t>
            </a:r>
            <a:r>
              <a:rPr lang="en-US" sz="1350" spc="-5" dirty="0">
                <a:latin typeface="Calibri"/>
                <a:cs typeface="Calibri"/>
              </a:rPr>
              <a:t>size</a:t>
            </a:r>
            <a:r>
              <a:rPr lang="en-US" sz="1350" spc="35" dirty="0">
                <a:latin typeface="Calibri"/>
                <a:cs typeface="Calibri"/>
              </a:rPr>
              <a:t> </a:t>
            </a:r>
            <a:r>
              <a:rPr lang="en-US" sz="1350" spc="5" dirty="0">
                <a:latin typeface="Calibri"/>
                <a:cs typeface="Calibri"/>
              </a:rPr>
              <a:t>determines</a:t>
            </a:r>
            <a:r>
              <a:rPr lang="en-US" sz="1350" spc="45" dirty="0">
                <a:latin typeface="Calibri"/>
                <a:cs typeface="Calibri"/>
              </a:rPr>
              <a:t> </a:t>
            </a:r>
            <a:r>
              <a:rPr lang="en-US" sz="1350" spc="10" dirty="0">
                <a:latin typeface="Calibri"/>
                <a:cs typeface="Calibri"/>
              </a:rPr>
              <a:t>the</a:t>
            </a:r>
            <a:r>
              <a:rPr lang="en-US" sz="1350" spc="25" dirty="0">
                <a:latin typeface="Calibri"/>
                <a:cs typeface="Calibri"/>
              </a:rPr>
              <a:t> </a:t>
            </a:r>
            <a:r>
              <a:rPr lang="en-US" sz="1350" dirty="0">
                <a:latin typeface="Calibri"/>
                <a:cs typeface="Calibri"/>
              </a:rPr>
              <a:t>effective</a:t>
            </a:r>
            <a:r>
              <a:rPr lang="en-US" sz="1350" spc="25" dirty="0">
                <a:latin typeface="Calibri"/>
                <a:cs typeface="Calibri"/>
              </a:rPr>
              <a:t> </a:t>
            </a:r>
            <a:r>
              <a:rPr lang="en-US" sz="1350" spc="5" dirty="0">
                <a:latin typeface="Calibri"/>
                <a:cs typeface="Calibri"/>
              </a:rPr>
              <a:t>accuracy</a:t>
            </a:r>
            <a:r>
              <a:rPr lang="en-US" sz="1350" spc="40" dirty="0">
                <a:latin typeface="Calibri"/>
                <a:cs typeface="Calibri"/>
              </a:rPr>
              <a:t> </a:t>
            </a:r>
            <a:r>
              <a:rPr lang="en-US" sz="1350" spc="10" dirty="0">
                <a:latin typeface="Calibri"/>
                <a:cs typeface="Calibri"/>
              </a:rPr>
              <a:t>of</a:t>
            </a:r>
            <a:r>
              <a:rPr lang="en-US" sz="1350" spc="15" dirty="0">
                <a:latin typeface="Calibri"/>
                <a:cs typeface="Calibri"/>
              </a:rPr>
              <a:t> </a:t>
            </a:r>
            <a:r>
              <a:rPr lang="en-US" sz="1350" spc="10" dirty="0">
                <a:latin typeface="Calibri"/>
                <a:cs typeface="Calibri"/>
              </a:rPr>
              <a:t>the</a:t>
            </a:r>
            <a:r>
              <a:rPr lang="en-US" sz="1350" spc="25" dirty="0">
                <a:latin typeface="Calibri"/>
                <a:cs typeface="Calibri"/>
              </a:rPr>
              <a:t> </a:t>
            </a:r>
            <a:r>
              <a:rPr lang="en-US" sz="1350" dirty="0">
                <a:latin typeface="Calibri"/>
                <a:cs typeface="Calibri"/>
              </a:rPr>
              <a:t>resulting</a:t>
            </a:r>
            <a:r>
              <a:rPr lang="en-US" sz="1350" spc="60" dirty="0">
                <a:latin typeface="Calibri"/>
                <a:cs typeface="Calibri"/>
              </a:rPr>
              <a:t> </a:t>
            </a:r>
            <a:r>
              <a:rPr lang="en-US" sz="1350" dirty="0">
                <a:latin typeface="Calibri"/>
                <a:cs typeface="Calibri"/>
              </a:rPr>
              <a:t>terrain </a:t>
            </a:r>
            <a:r>
              <a:rPr lang="en-US" sz="1350" spc="-290" dirty="0">
                <a:latin typeface="Calibri"/>
                <a:cs typeface="Calibri"/>
              </a:rPr>
              <a:t> </a:t>
            </a:r>
            <a:r>
              <a:rPr lang="en-US" sz="1350" spc="10" dirty="0">
                <a:latin typeface="Calibri"/>
                <a:cs typeface="Calibri"/>
              </a:rPr>
              <a:t>model</a:t>
            </a:r>
            <a:endParaRPr lang="en-US" sz="1350" dirty="0">
              <a:latin typeface="Calibri"/>
              <a:cs typeface="Calibri"/>
            </a:endParaRPr>
          </a:p>
          <a:p>
            <a:pPr marL="802640" lvl="1" indent="-113030">
              <a:lnSpc>
                <a:spcPct val="100000"/>
              </a:lnSpc>
              <a:spcBef>
                <a:spcPts val="135"/>
              </a:spcBef>
              <a:buFont typeface="Arial"/>
              <a:buChar char="•"/>
              <a:tabLst>
                <a:tab pos="803275" algn="l"/>
              </a:tabLst>
            </a:pPr>
            <a:r>
              <a:rPr lang="en-US" sz="1150" spc="20" dirty="0">
                <a:latin typeface="Calibri"/>
                <a:cs typeface="Calibri"/>
              </a:rPr>
              <a:t>How</a:t>
            </a:r>
            <a:r>
              <a:rPr lang="en-US" sz="1150" spc="-5" dirty="0">
                <a:latin typeface="Calibri"/>
                <a:cs typeface="Calibri"/>
              </a:rPr>
              <a:t> </a:t>
            </a:r>
            <a:r>
              <a:rPr lang="en-US" sz="1150" spc="10" dirty="0">
                <a:latin typeface="Calibri"/>
                <a:cs typeface="Calibri"/>
              </a:rPr>
              <a:t>are</a:t>
            </a:r>
            <a:r>
              <a:rPr lang="en-US" sz="1150" spc="15" dirty="0">
                <a:latin typeface="Calibri"/>
                <a:cs typeface="Calibri"/>
              </a:rPr>
              <a:t> </a:t>
            </a:r>
            <a:r>
              <a:rPr lang="en-US" sz="1150" spc="10" dirty="0">
                <a:latin typeface="Calibri"/>
                <a:cs typeface="Calibri"/>
              </a:rPr>
              <a:t>you</a:t>
            </a:r>
            <a:r>
              <a:rPr lang="en-US" sz="1150" spc="-5" dirty="0">
                <a:latin typeface="Calibri"/>
                <a:cs typeface="Calibri"/>
              </a:rPr>
              <a:t> </a:t>
            </a:r>
            <a:r>
              <a:rPr lang="en-US" sz="1150" spc="10" dirty="0">
                <a:latin typeface="Calibri"/>
                <a:cs typeface="Calibri"/>
              </a:rPr>
              <a:t>going</a:t>
            </a:r>
            <a:r>
              <a:rPr lang="en-US" sz="1150" dirty="0">
                <a:latin typeface="Calibri"/>
                <a:cs typeface="Calibri"/>
              </a:rPr>
              <a:t> </a:t>
            </a:r>
            <a:r>
              <a:rPr lang="en-US" sz="1150" spc="5" dirty="0">
                <a:latin typeface="Calibri"/>
                <a:cs typeface="Calibri"/>
              </a:rPr>
              <a:t>to</a:t>
            </a:r>
            <a:r>
              <a:rPr lang="en-US" sz="1150" dirty="0">
                <a:latin typeface="Calibri"/>
                <a:cs typeface="Calibri"/>
              </a:rPr>
              <a:t> </a:t>
            </a:r>
            <a:r>
              <a:rPr lang="en-US" sz="1150" spc="10" dirty="0">
                <a:latin typeface="Calibri"/>
                <a:cs typeface="Calibri"/>
              </a:rPr>
              <a:t>represent</a:t>
            </a:r>
            <a:r>
              <a:rPr lang="en-US" sz="1150" spc="5" dirty="0">
                <a:latin typeface="Calibri"/>
                <a:cs typeface="Calibri"/>
              </a:rPr>
              <a:t> </a:t>
            </a:r>
            <a:r>
              <a:rPr lang="en-US" sz="1150" spc="15" dirty="0">
                <a:latin typeface="Calibri"/>
                <a:cs typeface="Calibri"/>
              </a:rPr>
              <a:t>a </a:t>
            </a:r>
            <a:r>
              <a:rPr lang="en-US" sz="1150" spc="10" dirty="0">
                <a:latin typeface="Calibri"/>
                <a:cs typeface="Calibri"/>
              </a:rPr>
              <a:t>road/bridge/embankment</a:t>
            </a:r>
            <a:r>
              <a:rPr lang="en-US" sz="1150" spc="15" dirty="0">
                <a:latin typeface="Calibri"/>
                <a:cs typeface="Calibri"/>
              </a:rPr>
              <a:t> </a:t>
            </a:r>
            <a:r>
              <a:rPr lang="en-US" sz="1150" spc="10" dirty="0">
                <a:latin typeface="Calibri"/>
                <a:cs typeface="Calibri"/>
              </a:rPr>
              <a:t>in</a:t>
            </a:r>
            <a:r>
              <a:rPr lang="en-US" sz="1150" spc="5" dirty="0">
                <a:latin typeface="Calibri"/>
                <a:cs typeface="Calibri"/>
              </a:rPr>
              <a:t> </a:t>
            </a:r>
            <a:r>
              <a:rPr lang="en-US" sz="1150" spc="15" dirty="0">
                <a:latin typeface="Calibri"/>
                <a:cs typeface="Calibri"/>
              </a:rPr>
              <a:t>a</a:t>
            </a:r>
            <a:r>
              <a:rPr lang="en-US" sz="1150" dirty="0">
                <a:latin typeface="Calibri"/>
                <a:cs typeface="Calibri"/>
              </a:rPr>
              <a:t> </a:t>
            </a:r>
            <a:r>
              <a:rPr lang="en-US" sz="1150" spc="5" dirty="0">
                <a:latin typeface="Calibri"/>
                <a:cs typeface="Calibri"/>
              </a:rPr>
              <a:t>raster</a:t>
            </a:r>
            <a:r>
              <a:rPr lang="en-US" sz="1150" dirty="0">
                <a:latin typeface="Calibri"/>
                <a:cs typeface="Calibri"/>
              </a:rPr>
              <a:t> </a:t>
            </a:r>
            <a:r>
              <a:rPr lang="en-US" sz="1150" spc="15" dirty="0">
                <a:latin typeface="Calibri"/>
                <a:cs typeface="Calibri"/>
              </a:rPr>
              <a:t>with</a:t>
            </a:r>
            <a:r>
              <a:rPr lang="en-US" sz="1150" spc="-20" dirty="0">
                <a:latin typeface="Calibri"/>
                <a:cs typeface="Calibri"/>
              </a:rPr>
              <a:t> </a:t>
            </a:r>
            <a:r>
              <a:rPr lang="en-US" sz="1150" spc="15" dirty="0">
                <a:latin typeface="Calibri"/>
                <a:cs typeface="Calibri"/>
              </a:rPr>
              <a:t>a </a:t>
            </a:r>
            <a:r>
              <a:rPr lang="en-US" sz="1150" spc="10" dirty="0">
                <a:latin typeface="Calibri"/>
                <a:cs typeface="Calibri"/>
              </a:rPr>
              <a:t>100 m</a:t>
            </a:r>
            <a:r>
              <a:rPr lang="en-US" sz="1150" spc="15" dirty="0">
                <a:latin typeface="Calibri"/>
                <a:cs typeface="Calibri"/>
              </a:rPr>
              <a:t> grid</a:t>
            </a:r>
            <a:r>
              <a:rPr lang="en-US" sz="1150" spc="-5" dirty="0">
                <a:latin typeface="Calibri"/>
                <a:cs typeface="Calibri"/>
              </a:rPr>
              <a:t> </a:t>
            </a:r>
            <a:r>
              <a:rPr lang="en-US" sz="1150" spc="10" dirty="0">
                <a:latin typeface="Calibri"/>
                <a:cs typeface="Calibri"/>
              </a:rPr>
              <a:t>cell?</a:t>
            </a:r>
            <a:endParaRPr lang="en-US" sz="1150" dirty="0">
              <a:latin typeface="Calibri"/>
              <a:cs typeface="Calibri"/>
            </a:endParaRPr>
          </a:p>
        </p:txBody>
      </p:sp>
    </p:spTree>
    <p:extLst>
      <p:ext uri="{BB962C8B-B14F-4D97-AF65-F5344CB8AC3E}">
        <p14:creationId xmlns:p14="http://schemas.microsoft.com/office/powerpoint/2010/main" val="102272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 in </a:t>
            </a:r>
            <a:r>
              <a:rPr lang="en-US" dirty="0" err="1"/>
              <a:t>RasMapper</a:t>
            </a:r>
            <a:endParaRPr lang="en-US" dirty="0"/>
          </a:p>
        </p:txBody>
      </p:sp>
      <p:sp>
        <p:nvSpPr>
          <p:cNvPr id="9" name="TextBox 8">
            <a:extLst>
              <a:ext uri="{FF2B5EF4-FFF2-40B4-BE49-F238E27FC236}">
                <a16:creationId xmlns:a16="http://schemas.microsoft.com/office/drawing/2014/main" id="{5F603595-2212-77C0-8B78-812DA402FA8B}"/>
              </a:ext>
            </a:extLst>
          </p:cNvPr>
          <p:cNvSpPr txBox="1"/>
          <p:nvPr/>
        </p:nvSpPr>
        <p:spPr>
          <a:xfrm>
            <a:off x="183572" y="1345145"/>
            <a:ext cx="8828809" cy="2335063"/>
          </a:xfrm>
          <a:prstGeom prst="rect">
            <a:avLst/>
          </a:prstGeom>
          <a:noFill/>
        </p:spPr>
        <p:txBody>
          <a:bodyPr wrap="square">
            <a:spAutoFit/>
          </a:bodyPr>
          <a:lstStyle/>
          <a:p>
            <a:pPr marL="12700" marR="104775">
              <a:lnSpc>
                <a:spcPct val="101499"/>
              </a:lnSpc>
              <a:spcBef>
                <a:spcPts val="95"/>
              </a:spcBef>
            </a:pPr>
            <a:r>
              <a:rPr lang="en-US" sz="1600" spc="10" dirty="0">
                <a:latin typeface="Calibri"/>
                <a:cs typeface="Calibri"/>
              </a:rPr>
              <a:t>The </a:t>
            </a:r>
            <a:r>
              <a:rPr lang="en-US" sz="1600" dirty="0">
                <a:latin typeface="Calibri"/>
                <a:cs typeface="Calibri"/>
              </a:rPr>
              <a:t>file format that </a:t>
            </a:r>
            <a:r>
              <a:rPr lang="en-US" sz="1600" spc="5" dirty="0">
                <a:latin typeface="Calibri"/>
                <a:cs typeface="Calibri"/>
              </a:rPr>
              <a:t>HEC-RAS </a:t>
            </a:r>
            <a:r>
              <a:rPr lang="en-US" sz="1600" spc="10" dirty="0">
                <a:latin typeface="Calibri"/>
                <a:cs typeface="Calibri"/>
              </a:rPr>
              <a:t>has </a:t>
            </a:r>
            <a:r>
              <a:rPr lang="en-US" sz="1600" spc="5" dirty="0">
                <a:latin typeface="Calibri"/>
                <a:cs typeface="Calibri"/>
              </a:rPr>
              <a:t>adopted </a:t>
            </a:r>
            <a:r>
              <a:rPr lang="en-US" sz="1600" dirty="0">
                <a:latin typeface="Calibri"/>
                <a:cs typeface="Calibri"/>
              </a:rPr>
              <a:t>for </a:t>
            </a:r>
            <a:r>
              <a:rPr lang="en-US" sz="1600" spc="-5" dirty="0">
                <a:latin typeface="Calibri"/>
                <a:cs typeface="Calibri"/>
              </a:rPr>
              <a:t>raster </a:t>
            </a:r>
            <a:r>
              <a:rPr lang="en-US" sz="1600" dirty="0">
                <a:latin typeface="Calibri"/>
                <a:cs typeface="Calibri"/>
              </a:rPr>
              <a:t>data </a:t>
            </a:r>
            <a:r>
              <a:rPr lang="en-US" sz="1600" spc="5" dirty="0">
                <a:latin typeface="Calibri"/>
                <a:cs typeface="Calibri"/>
              </a:rPr>
              <a:t>is the </a:t>
            </a:r>
            <a:r>
              <a:rPr lang="en-US" sz="1600" spc="5" dirty="0" err="1">
                <a:latin typeface="Calibri"/>
                <a:cs typeface="Calibri"/>
              </a:rPr>
              <a:t>GeoTiff</a:t>
            </a:r>
            <a:r>
              <a:rPr lang="en-US" sz="1600" spc="5" dirty="0">
                <a:latin typeface="Calibri"/>
                <a:cs typeface="Calibri"/>
              </a:rPr>
              <a:t> </a:t>
            </a:r>
            <a:r>
              <a:rPr lang="en-US" sz="1600" dirty="0">
                <a:latin typeface="Calibri"/>
                <a:cs typeface="Calibri"/>
              </a:rPr>
              <a:t>file format. </a:t>
            </a:r>
            <a:r>
              <a:rPr lang="en-US" sz="1600" spc="5" dirty="0">
                <a:latin typeface="Calibri"/>
                <a:cs typeface="Calibri"/>
              </a:rPr>
              <a:t> </a:t>
            </a:r>
          </a:p>
          <a:p>
            <a:pPr marL="12700" marR="104775">
              <a:lnSpc>
                <a:spcPct val="101499"/>
              </a:lnSpc>
              <a:spcBef>
                <a:spcPts val="95"/>
              </a:spcBef>
            </a:pPr>
            <a:r>
              <a:rPr lang="en-US" sz="1600" spc="5" dirty="0">
                <a:latin typeface="Calibri"/>
                <a:cs typeface="Calibri"/>
              </a:rPr>
              <a:t>This</a:t>
            </a:r>
            <a:r>
              <a:rPr lang="en-US" sz="1600" dirty="0">
                <a:latin typeface="Calibri"/>
                <a:cs typeface="Calibri"/>
              </a:rPr>
              <a:t> </a:t>
            </a:r>
            <a:r>
              <a:rPr lang="en-US" sz="1600" spc="5" dirty="0">
                <a:latin typeface="Calibri"/>
                <a:cs typeface="Calibri"/>
              </a:rPr>
              <a:t>file </a:t>
            </a:r>
            <a:r>
              <a:rPr lang="en-US" sz="1600" dirty="0">
                <a:latin typeface="Calibri"/>
                <a:cs typeface="Calibri"/>
              </a:rPr>
              <a:t>format</a:t>
            </a:r>
            <a:r>
              <a:rPr lang="en-US" sz="1600" spc="10" dirty="0">
                <a:latin typeface="Calibri"/>
                <a:cs typeface="Calibri"/>
              </a:rPr>
              <a:t> </a:t>
            </a:r>
            <a:r>
              <a:rPr lang="en-US" sz="1600" dirty="0">
                <a:latin typeface="Calibri"/>
                <a:cs typeface="Calibri"/>
              </a:rPr>
              <a:t>allows</a:t>
            </a:r>
            <a:r>
              <a:rPr lang="en-US" sz="1600" spc="30" dirty="0">
                <a:latin typeface="Calibri"/>
                <a:cs typeface="Calibri"/>
              </a:rPr>
              <a:t> </a:t>
            </a:r>
            <a:r>
              <a:rPr lang="en-US" sz="1600" spc="-5" dirty="0">
                <a:latin typeface="Calibri"/>
                <a:cs typeface="Calibri"/>
              </a:rPr>
              <a:t>for</a:t>
            </a:r>
            <a:r>
              <a:rPr lang="en-US" sz="1600" spc="5" dirty="0">
                <a:latin typeface="Calibri"/>
                <a:cs typeface="Calibri"/>
              </a:rPr>
              <a:t> </a:t>
            </a:r>
            <a:r>
              <a:rPr lang="en-US" sz="1600" dirty="0">
                <a:latin typeface="Calibri"/>
                <a:cs typeface="Calibri"/>
              </a:rPr>
              <a:t>efficient</a:t>
            </a:r>
            <a:r>
              <a:rPr lang="en-US" sz="1600" spc="-15" dirty="0">
                <a:latin typeface="Calibri"/>
                <a:cs typeface="Calibri"/>
              </a:rPr>
              <a:t> </a:t>
            </a:r>
            <a:r>
              <a:rPr lang="en-US" sz="1600" dirty="0">
                <a:latin typeface="Calibri"/>
                <a:cs typeface="Calibri"/>
              </a:rPr>
              <a:t>data</a:t>
            </a:r>
            <a:r>
              <a:rPr lang="en-US" sz="1600" spc="5" dirty="0">
                <a:latin typeface="Calibri"/>
                <a:cs typeface="Calibri"/>
              </a:rPr>
              <a:t> </a:t>
            </a:r>
            <a:r>
              <a:rPr lang="en-US" sz="1600" spc="-5" dirty="0">
                <a:latin typeface="Calibri"/>
                <a:cs typeface="Calibri"/>
              </a:rPr>
              <a:t>storage</a:t>
            </a:r>
            <a:r>
              <a:rPr lang="en-US" sz="1600" spc="5" dirty="0">
                <a:latin typeface="Calibri"/>
                <a:cs typeface="Calibri"/>
              </a:rPr>
              <a:t> </a:t>
            </a:r>
            <a:r>
              <a:rPr lang="en-US" sz="1600" spc="10" dirty="0">
                <a:latin typeface="Calibri"/>
                <a:cs typeface="Calibri"/>
              </a:rPr>
              <a:t>and</a:t>
            </a:r>
            <a:r>
              <a:rPr lang="en-US" sz="1600" spc="-10" dirty="0">
                <a:latin typeface="Calibri"/>
                <a:cs typeface="Calibri"/>
              </a:rPr>
              <a:t> </a:t>
            </a:r>
            <a:r>
              <a:rPr lang="en-US" sz="1600" spc="5" dirty="0">
                <a:latin typeface="Calibri"/>
                <a:cs typeface="Calibri"/>
              </a:rPr>
              <a:t>some</a:t>
            </a:r>
            <a:r>
              <a:rPr lang="en-US" sz="1600" spc="40" dirty="0">
                <a:latin typeface="Calibri"/>
                <a:cs typeface="Calibri"/>
              </a:rPr>
              <a:t> </a:t>
            </a:r>
            <a:r>
              <a:rPr lang="en-US" sz="1600" spc="5" dirty="0">
                <a:latin typeface="Calibri"/>
                <a:cs typeface="Calibri"/>
              </a:rPr>
              <a:t>benefits</a:t>
            </a:r>
            <a:r>
              <a:rPr lang="en-US" sz="1600" spc="-15" dirty="0">
                <a:latin typeface="Calibri"/>
                <a:cs typeface="Calibri"/>
              </a:rPr>
              <a:t> </a:t>
            </a:r>
            <a:r>
              <a:rPr lang="en-US" sz="1600" spc="5" dirty="0">
                <a:latin typeface="Calibri"/>
                <a:cs typeface="Calibri"/>
              </a:rPr>
              <a:t>that</a:t>
            </a:r>
            <a:r>
              <a:rPr lang="en-US" sz="1600" spc="10" dirty="0">
                <a:latin typeface="Calibri"/>
                <a:cs typeface="Calibri"/>
              </a:rPr>
              <a:t> </a:t>
            </a:r>
            <a:r>
              <a:rPr lang="en-US" sz="1600" dirty="0">
                <a:latin typeface="Calibri"/>
                <a:cs typeface="Calibri"/>
              </a:rPr>
              <a:t>assist</a:t>
            </a:r>
            <a:r>
              <a:rPr lang="en-US" sz="1600" spc="25" dirty="0">
                <a:latin typeface="Calibri"/>
                <a:cs typeface="Calibri"/>
              </a:rPr>
              <a:t> </a:t>
            </a:r>
            <a:r>
              <a:rPr lang="en-US" sz="1600" spc="5" dirty="0">
                <a:latin typeface="Calibri"/>
                <a:cs typeface="Calibri"/>
              </a:rPr>
              <a:t>in</a:t>
            </a:r>
            <a:r>
              <a:rPr lang="en-US" sz="1600" spc="10" dirty="0">
                <a:latin typeface="Calibri"/>
                <a:cs typeface="Calibri"/>
              </a:rPr>
              <a:t> </a:t>
            </a:r>
            <a:r>
              <a:rPr lang="en-US" sz="1600" dirty="0">
                <a:latin typeface="Calibri"/>
                <a:cs typeface="Calibri"/>
              </a:rPr>
              <a:t>data </a:t>
            </a:r>
            <a:r>
              <a:rPr lang="en-US" sz="1600" spc="-280" dirty="0">
                <a:latin typeface="Calibri"/>
                <a:cs typeface="Calibri"/>
              </a:rPr>
              <a:t> </a:t>
            </a:r>
            <a:r>
              <a:rPr lang="en-US" sz="1600" dirty="0">
                <a:latin typeface="Calibri"/>
                <a:cs typeface="Calibri"/>
              </a:rPr>
              <a:t>visualization.</a:t>
            </a:r>
          </a:p>
          <a:p>
            <a:pPr marL="264160" marR="587375" indent="-251460">
              <a:lnSpc>
                <a:spcPct val="101499"/>
              </a:lnSpc>
              <a:buAutoNum type="arabicPeriod"/>
              <a:tabLst>
                <a:tab pos="264160" algn="l"/>
              </a:tabLst>
            </a:pPr>
            <a:r>
              <a:rPr lang="en-US" sz="1600" spc="10" dirty="0">
                <a:latin typeface="Calibri"/>
                <a:cs typeface="Calibri"/>
              </a:rPr>
              <a:t>The</a:t>
            </a:r>
            <a:r>
              <a:rPr lang="en-US" sz="1600" spc="-5" dirty="0">
                <a:latin typeface="Calibri"/>
                <a:cs typeface="Calibri"/>
              </a:rPr>
              <a:t> </a:t>
            </a:r>
            <a:r>
              <a:rPr lang="en-US" sz="1600" dirty="0">
                <a:latin typeface="Calibri"/>
                <a:cs typeface="Calibri"/>
              </a:rPr>
              <a:t>data </a:t>
            </a:r>
            <a:r>
              <a:rPr lang="en-US" sz="1600" spc="5" dirty="0">
                <a:latin typeface="Calibri"/>
                <a:cs typeface="Calibri"/>
              </a:rPr>
              <a:t>is</a:t>
            </a:r>
            <a:r>
              <a:rPr lang="en-US" sz="1600" spc="20" dirty="0">
                <a:latin typeface="Calibri"/>
                <a:cs typeface="Calibri"/>
              </a:rPr>
              <a:t> </a:t>
            </a:r>
            <a:r>
              <a:rPr lang="en-US" sz="1600" spc="5" dirty="0">
                <a:latin typeface="Calibri"/>
                <a:cs typeface="Calibri"/>
              </a:rPr>
              <a:t>compressed </a:t>
            </a:r>
            <a:r>
              <a:rPr lang="en-US" sz="1600" dirty="0">
                <a:latin typeface="Calibri"/>
                <a:cs typeface="Calibri"/>
              </a:rPr>
              <a:t>for</a:t>
            </a:r>
            <a:r>
              <a:rPr lang="en-US" sz="1600" spc="-5" dirty="0">
                <a:latin typeface="Calibri"/>
                <a:cs typeface="Calibri"/>
              </a:rPr>
              <a:t> </a:t>
            </a:r>
            <a:r>
              <a:rPr lang="en-US" sz="1600" spc="5" dirty="0">
                <a:latin typeface="Calibri"/>
                <a:cs typeface="Calibri"/>
              </a:rPr>
              <a:t>smaller</a:t>
            </a:r>
            <a:r>
              <a:rPr lang="en-US" sz="1600" spc="15" dirty="0">
                <a:latin typeface="Calibri"/>
                <a:cs typeface="Calibri"/>
              </a:rPr>
              <a:t> </a:t>
            </a:r>
            <a:r>
              <a:rPr lang="en-US" sz="1600" spc="5" dirty="0">
                <a:latin typeface="Calibri"/>
                <a:cs typeface="Calibri"/>
              </a:rPr>
              <a:t>file</a:t>
            </a:r>
            <a:r>
              <a:rPr lang="en-US" sz="1600" spc="15" dirty="0">
                <a:latin typeface="Calibri"/>
                <a:cs typeface="Calibri"/>
              </a:rPr>
              <a:t> </a:t>
            </a:r>
            <a:r>
              <a:rPr lang="en-US" sz="1600" spc="-5" dirty="0">
                <a:latin typeface="Calibri"/>
                <a:cs typeface="Calibri"/>
              </a:rPr>
              <a:t>size.</a:t>
            </a:r>
            <a:r>
              <a:rPr lang="en-US" sz="1600" spc="30" dirty="0">
                <a:latin typeface="Calibri"/>
                <a:cs typeface="Calibri"/>
              </a:rPr>
              <a:t> </a:t>
            </a:r>
            <a:r>
              <a:rPr lang="en-US" sz="1600" spc="5" dirty="0">
                <a:latin typeface="Calibri"/>
                <a:cs typeface="Calibri"/>
              </a:rPr>
              <a:t>Smaller</a:t>
            </a:r>
            <a:r>
              <a:rPr lang="en-US" sz="1600" spc="-5" dirty="0">
                <a:latin typeface="Calibri"/>
                <a:cs typeface="Calibri"/>
              </a:rPr>
              <a:t> </a:t>
            </a:r>
            <a:r>
              <a:rPr lang="en-US" sz="1600" dirty="0">
                <a:latin typeface="Calibri"/>
                <a:cs typeface="Calibri"/>
              </a:rPr>
              <a:t>file</a:t>
            </a:r>
            <a:r>
              <a:rPr lang="en-US" sz="1600" spc="15" dirty="0">
                <a:latin typeface="Calibri"/>
                <a:cs typeface="Calibri"/>
              </a:rPr>
              <a:t> </a:t>
            </a:r>
            <a:r>
              <a:rPr lang="en-US" sz="1600" spc="-5" dirty="0">
                <a:latin typeface="Calibri"/>
                <a:cs typeface="Calibri"/>
              </a:rPr>
              <a:t>size</a:t>
            </a:r>
            <a:r>
              <a:rPr lang="en-US" sz="1600" spc="25" dirty="0">
                <a:latin typeface="Calibri"/>
                <a:cs typeface="Calibri"/>
              </a:rPr>
              <a:t> </a:t>
            </a:r>
            <a:r>
              <a:rPr lang="en-US" sz="1600" spc="10" dirty="0">
                <a:latin typeface="Calibri"/>
                <a:cs typeface="Calibri"/>
              </a:rPr>
              <a:t>means</a:t>
            </a:r>
            <a:r>
              <a:rPr lang="en-US" sz="1600" dirty="0">
                <a:latin typeface="Calibri"/>
                <a:cs typeface="Calibri"/>
              </a:rPr>
              <a:t> faster </a:t>
            </a:r>
            <a:r>
              <a:rPr lang="en-US" sz="1600" spc="-280" dirty="0">
                <a:latin typeface="Calibri"/>
                <a:cs typeface="Calibri"/>
              </a:rPr>
              <a:t> </a:t>
            </a:r>
            <a:r>
              <a:rPr lang="en-US" sz="1600" dirty="0">
                <a:latin typeface="Calibri"/>
                <a:cs typeface="Calibri"/>
              </a:rPr>
              <a:t>read/write</a:t>
            </a:r>
            <a:r>
              <a:rPr lang="en-US" sz="1600" spc="-15" dirty="0">
                <a:latin typeface="Calibri"/>
                <a:cs typeface="Calibri"/>
              </a:rPr>
              <a:t> </a:t>
            </a:r>
            <a:r>
              <a:rPr lang="en-US" sz="1600" spc="5" dirty="0">
                <a:latin typeface="Calibri"/>
                <a:cs typeface="Calibri"/>
              </a:rPr>
              <a:t>times.</a:t>
            </a:r>
            <a:r>
              <a:rPr lang="en-US" sz="1600" spc="10" dirty="0">
                <a:latin typeface="Calibri"/>
                <a:cs typeface="Calibri"/>
              </a:rPr>
              <a:t> </a:t>
            </a:r>
            <a:r>
              <a:rPr lang="en-US" sz="1600" dirty="0">
                <a:latin typeface="Calibri"/>
                <a:cs typeface="Calibri"/>
              </a:rPr>
              <a:t>(For</a:t>
            </a:r>
            <a:r>
              <a:rPr lang="en-US" sz="1600" spc="15" dirty="0">
                <a:latin typeface="Calibri"/>
                <a:cs typeface="Calibri"/>
              </a:rPr>
              <a:t> </a:t>
            </a:r>
            <a:r>
              <a:rPr lang="en-US" sz="1600" dirty="0">
                <a:latin typeface="Calibri"/>
                <a:cs typeface="Calibri"/>
              </a:rPr>
              <a:t>example</a:t>
            </a:r>
            <a:r>
              <a:rPr lang="en-US" sz="1600" spc="30" dirty="0">
                <a:latin typeface="Calibri"/>
                <a:cs typeface="Calibri"/>
              </a:rPr>
              <a:t> </a:t>
            </a:r>
            <a:r>
              <a:rPr lang="en-US" sz="1600" spc="10" dirty="0">
                <a:latin typeface="Calibri"/>
                <a:cs typeface="Calibri"/>
              </a:rPr>
              <a:t>46</a:t>
            </a:r>
            <a:r>
              <a:rPr lang="en-US" sz="1600" dirty="0">
                <a:latin typeface="Calibri"/>
                <a:cs typeface="Calibri"/>
              </a:rPr>
              <a:t> tiles</a:t>
            </a:r>
            <a:r>
              <a:rPr lang="en-US" sz="1600" spc="25" dirty="0">
                <a:latin typeface="Calibri"/>
                <a:cs typeface="Calibri"/>
              </a:rPr>
              <a:t> </a:t>
            </a:r>
            <a:r>
              <a:rPr lang="en-US" sz="1600" spc="5" dirty="0">
                <a:latin typeface="Calibri"/>
                <a:cs typeface="Calibri"/>
              </a:rPr>
              <a:t>of</a:t>
            </a:r>
            <a:r>
              <a:rPr lang="en-US" sz="1600" spc="20" dirty="0">
                <a:latin typeface="Calibri"/>
                <a:cs typeface="Calibri"/>
              </a:rPr>
              <a:t> </a:t>
            </a:r>
            <a:r>
              <a:rPr lang="en-US" sz="1600" spc="5" dirty="0">
                <a:latin typeface="Calibri"/>
                <a:cs typeface="Calibri"/>
              </a:rPr>
              <a:t>13GB</a:t>
            </a:r>
            <a:r>
              <a:rPr lang="en-US" sz="1600" spc="20" dirty="0">
                <a:latin typeface="Calibri"/>
                <a:cs typeface="Calibri"/>
              </a:rPr>
              <a:t> </a:t>
            </a:r>
            <a:r>
              <a:rPr lang="en-US" sz="1600" spc="5" dirty="0">
                <a:latin typeface="Calibri"/>
                <a:cs typeface="Calibri"/>
              </a:rPr>
              <a:t>compresses</a:t>
            </a:r>
            <a:r>
              <a:rPr lang="en-US" sz="1600" spc="25" dirty="0">
                <a:latin typeface="Calibri"/>
                <a:cs typeface="Calibri"/>
              </a:rPr>
              <a:t> </a:t>
            </a:r>
            <a:r>
              <a:rPr lang="en-US" sz="1600" dirty="0">
                <a:latin typeface="Calibri"/>
                <a:cs typeface="Calibri"/>
              </a:rPr>
              <a:t>to </a:t>
            </a:r>
            <a:r>
              <a:rPr lang="en-US" sz="1600" spc="5" dirty="0">
                <a:latin typeface="Calibri"/>
                <a:cs typeface="Calibri"/>
              </a:rPr>
              <a:t>2.3GB)</a:t>
            </a:r>
            <a:endParaRPr lang="en-US" sz="1600" dirty="0">
              <a:latin typeface="Calibri"/>
              <a:cs typeface="Calibri"/>
            </a:endParaRPr>
          </a:p>
          <a:p>
            <a:pPr marL="264160" marR="5080" indent="-251460">
              <a:lnSpc>
                <a:spcPct val="101499"/>
              </a:lnSpc>
              <a:buAutoNum type="arabicPeriod"/>
              <a:tabLst>
                <a:tab pos="264160" algn="l"/>
              </a:tabLst>
            </a:pPr>
            <a:r>
              <a:rPr lang="en-US" sz="1600" spc="5" dirty="0">
                <a:latin typeface="Calibri"/>
                <a:cs typeface="Calibri"/>
              </a:rPr>
              <a:t>Pyramids</a:t>
            </a:r>
            <a:r>
              <a:rPr lang="en-US" sz="1600" spc="10" dirty="0">
                <a:latin typeface="Calibri"/>
                <a:cs typeface="Calibri"/>
              </a:rPr>
              <a:t> </a:t>
            </a:r>
            <a:r>
              <a:rPr lang="en-US" sz="1600" spc="5" dirty="0">
                <a:latin typeface="Calibri"/>
                <a:cs typeface="Calibri"/>
              </a:rPr>
              <a:t>allow</a:t>
            </a:r>
            <a:r>
              <a:rPr lang="en-US" sz="1600" spc="35" dirty="0">
                <a:latin typeface="Calibri"/>
                <a:cs typeface="Calibri"/>
              </a:rPr>
              <a:t> </a:t>
            </a:r>
            <a:r>
              <a:rPr lang="en-US" sz="1600" dirty="0">
                <a:latin typeface="Calibri"/>
                <a:cs typeface="Calibri"/>
              </a:rPr>
              <a:t>for</a:t>
            </a:r>
            <a:r>
              <a:rPr lang="en-US" sz="1600" spc="25" dirty="0">
                <a:latin typeface="Calibri"/>
                <a:cs typeface="Calibri"/>
              </a:rPr>
              <a:t> </a:t>
            </a:r>
            <a:r>
              <a:rPr lang="en-US" sz="1600" dirty="0">
                <a:latin typeface="Calibri"/>
                <a:cs typeface="Calibri"/>
              </a:rPr>
              <a:t>fast</a:t>
            </a:r>
            <a:r>
              <a:rPr lang="en-US" sz="1600" spc="25" dirty="0">
                <a:latin typeface="Calibri"/>
                <a:cs typeface="Calibri"/>
              </a:rPr>
              <a:t> </a:t>
            </a:r>
            <a:r>
              <a:rPr lang="en-US" sz="1600" dirty="0">
                <a:latin typeface="Calibri"/>
                <a:cs typeface="Calibri"/>
              </a:rPr>
              <a:t>visualization</a:t>
            </a:r>
            <a:r>
              <a:rPr lang="en-US" sz="1600" spc="20" dirty="0">
                <a:latin typeface="Calibri"/>
                <a:cs typeface="Calibri"/>
              </a:rPr>
              <a:t> </a:t>
            </a:r>
            <a:r>
              <a:rPr lang="en-US" sz="1600" spc="5" dirty="0">
                <a:latin typeface="Calibri"/>
                <a:cs typeface="Calibri"/>
              </a:rPr>
              <a:t>based</a:t>
            </a:r>
            <a:r>
              <a:rPr lang="en-US" sz="1600" spc="30" dirty="0">
                <a:latin typeface="Calibri"/>
                <a:cs typeface="Calibri"/>
              </a:rPr>
              <a:t> </a:t>
            </a:r>
            <a:r>
              <a:rPr lang="en-US" sz="1600" spc="5" dirty="0">
                <a:latin typeface="Calibri"/>
                <a:cs typeface="Calibri"/>
              </a:rPr>
              <a:t>on</a:t>
            </a:r>
            <a:r>
              <a:rPr lang="en-US" sz="1600" spc="50" dirty="0">
                <a:latin typeface="Calibri"/>
                <a:cs typeface="Calibri"/>
              </a:rPr>
              <a:t> </a:t>
            </a:r>
            <a:r>
              <a:rPr lang="en-US" sz="1600" spc="5" dirty="0">
                <a:latin typeface="Calibri"/>
                <a:cs typeface="Calibri"/>
              </a:rPr>
              <a:t>a</a:t>
            </a:r>
            <a:r>
              <a:rPr lang="en-US" sz="1600" spc="45" dirty="0">
                <a:latin typeface="Calibri"/>
                <a:cs typeface="Calibri"/>
              </a:rPr>
              <a:t> </a:t>
            </a:r>
            <a:r>
              <a:rPr lang="en-US" sz="1600" spc="5" dirty="0">
                <a:latin typeface="Calibri"/>
                <a:cs typeface="Calibri"/>
              </a:rPr>
              <a:t>particular</a:t>
            </a:r>
            <a:r>
              <a:rPr lang="en-US" sz="1600" dirty="0">
                <a:latin typeface="Calibri"/>
                <a:cs typeface="Calibri"/>
              </a:rPr>
              <a:t> zoom</a:t>
            </a:r>
            <a:r>
              <a:rPr lang="en-US" sz="1600" spc="70" dirty="0">
                <a:latin typeface="Calibri"/>
                <a:cs typeface="Calibri"/>
              </a:rPr>
              <a:t> </a:t>
            </a:r>
            <a:r>
              <a:rPr lang="en-US" sz="1600" dirty="0">
                <a:latin typeface="Calibri"/>
                <a:cs typeface="Calibri"/>
              </a:rPr>
              <a:t>level.</a:t>
            </a:r>
            <a:r>
              <a:rPr lang="en-US" sz="1600" spc="25" dirty="0">
                <a:latin typeface="Calibri"/>
                <a:cs typeface="Calibri"/>
              </a:rPr>
              <a:t> </a:t>
            </a:r>
            <a:r>
              <a:rPr lang="en-US" sz="1600" dirty="0">
                <a:latin typeface="Calibri"/>
                <a:cs typeface="Calibri"/>
              </a:rPr>
              <a:t>For </a:t>
            </a:r>
            <a:r>
              <a:rPr lang="en-US" sz="1600" spc="5" dirty="0">
                <a:latin typeface="Calibri"/>
                <a:cs typeface="Calibri"/>
              </a:rPr>
              <a:t> </a:t>
            </a:r>
            <a:r>
              <a:rPr lang="en-US" sz="1600" dirty="0">
                <a:latin typeface="Calibri"/>
                <a:cs typeface="Calibri"/>
              </a:rPr>
              <a:t>instance, </a:t>
            </a:r>
            <a:r>
              <a:rPr lang="en-US" sz="1600" spc="5" dirty="0">
                <a:latin typeface="Calibri"/>
                <a:cs typeface="Calibri"/>
              </a:rPr>
              <a:t>if </a:t>
            </a:r>
            <a:r>
              <a:rPr lang="en-US" sz="1600" dirty="0">
                <a:latin typeface="Calibri"/>
                <a:cs typeface="Calibri"/>
              </a:rPr>
              <a:t>you are </a:t>
            </a:r>
            <a:r>
              <a:rPr lang="en-US" sz="1600" spc="5" dirty="0">
                <a:latin typeface="Calibri"/>
                <a:cs typeface="Calibri"/>
              </a:rPr>
              <a:t>zoomed out, </a:t>
            </a:r>
            <a:r>
              <a:rPr lang="en-US" sz="1600" dirty="0">
                <a:latin typeface="Calibri"/>
                <a:cs typeface="Calibri"/>
              </a:rPr>
              <a:t>there </a:t>
            </a:r>
            <a:r>
              <a:rPr lang="en-US" sz="1600" spc="-5" dirty="0">
                <a:latin typeface="Calibri"/>
                <a:cs typeface="Calibri"/>
              </a:rPr>
              <a:t>is </a:t>
            </a:r>
            <a:r>
              <a:rPr lang="en-US" sz="1600" spc="10" dirty="0">
                <a:latin typeface="Calibri"/>
                <a:cs typeface="Calibri"/>
              </a:rPr>
              <a:t>no need </a:t>
            </a:r>
            <a:r>
              <a:rPr lang="en-US" sz="1600" dirty="0">
                <a:latin typeface="Calibri"/>
                <a:cs typeface="Calibri"/>
              </a:rPr>
              <a:t>to </a:t>
            </a:r>
            <a:r>
              <a:rPr lang="en-US" sz="1600" spc="5" dirty="0">
                <a:latin typeface="Calibri"/>
                <a:cs typeface="Calibri"/>
              </a:rPr>
              <a:t>render </a:t>
            </a:r>
            <a:r>
              <a:rPr lang="en-US" sz="1600" spc="10" dirty="0">
                <a:latin typeface="Calibri"/>
                <a:cs typeface="Calibri"/>
              </a:rPr>
              <a:t>the </a:t>
            </a:r>
            <a:r>
              <a:rPr lang="en-US" sz="1600" dirty="0">
                <a:latin typeface="Calibri"/>
                <a:cs typeface="Calibri"/>
              </a:rPr>
              <a:t>entire dataset, just </a:t>
            </a:r>
            <a:r>
              <a:rPr lang="en-US" sz="1600" spc="-280" dirty="0">
                <a:latin typeface="Calibri"/>
                <a:cs typeface="Calibri"/>
              </a:rPr>
              <a:t> </a:t>
            </a:r>
            <a:r>
              <a:rPr lang="en-US" sz="1600" spc="5" dirty="0">
                <a:latin typeface="Calibri"/>
                <a:cs typeface="Calibri"/>
              </a:rPr>
              <a:t>a resample </a:t>
            </a:r>
            <a:r>
              <a:rPr lang="en-US" sz="1600" dirty="0">
                <a:latin typeface="Calibri"/>
                <a:cs typeface="Calibri"/>
              </a:rPr>
              <a:t>version </a:t>
            </a:r>
            <a:r>
              <a:rPr lang="en-US" sz="1600" spc="5" dirty="0">
                <a:latin typeface="Calibri"/>
                <a:cs typeface="Calibri"/>
              </a:rPr>
              <a:t>that matches the </a:t>
            </a:r>
            <a:r>
              <a:rPr lang="en-US" sz="1600" spc="10" dirty="0">
                <a:latin typeface="Calibri"/>
                <a:cs typeface="Calibri"/>
              </a:rPr>
              <a:t>number </a:t>
            </a:r>
            <a:r>
              <a:rPr lang="en-US" sz="1600" dirty="0">
                <a:latin typeface="Calibri"/>
                <a:cs typeface="Calibri"/>
              </a:rPr>
              <a:t>of pixels </a:t>
            </a:r>
            <a:r>
              <a:rPr lang="en-US" sz="1600" spc="10" dirty="0">
                <a:latin typeface="Calibri"/>
                <a:cs typeface="Calibri"/>
              </a:rPr>
              <a:t>on </a:t>
            </a:r>
            <a:r>
              <a:rPr lang="en-US" sz="1600" spc="5" dirty="0">
                <a:latin typeface="Calibri"/>
                <a:cs typeface="Calibri"/>
              </a:rPr>
              <a:t>your screen.</a:t>
            </a:r>
            <a:r>
              <a:rPr lang="en-US" sz="1600" spc="10" dirty="0">
                <a:latin typeface="Calibri"/>
                <a:cs typeface="Calibri"/>
              </a:rPr>
              <a:t> </a:t>
            </a:r>
            <a:r>
              <a:rPr lang="en-US" sz="1600" spc="5" dirty="0">
                <a:latin typeface="Calibri"/>
                <a:cs typeface="Calibri"/>
              </a:rPr>
              <a:t>Because </a:t>
            </a:r>
            <a:r>
              <a:rPr lang="en-US" sz="1600" spc="10" dirty="0">
                <a:latin typeface="Calibri"/>
                <a:cs typeface="Calibri"/>
              </a:rPr>
              <a:t> RAS </a:t>
            </a:r>
            <a:r>
              <a:rPr lang="en-US" sz="1600" spc="5" dirty="0">
                <a:latin typeface="Calibri"/>
                <a:cs typeface="Calibri"/>
              </a:rPr>
              <a:t>is only </a:t>
            </a:r>
            <a:r>
              <a:rPr lang="en-US" sz="1600" dirty="0">
                <a:latin typeface="Calibri"/>
                <a:cs typeface="Calibri"/>
              </a:rPr>
              <a:t>plotting </a:t>
            </a:r>
            <a:r>
              <a:rPr lang="en-US" sz="1600" spc="5" dirty="0">
                <a:latin typeface="Calibri"/>
                <a:cs typeface="Calibri"/>
              </a:rPr>
              <a:t>the </a:t>
            </a:r>
            <a:r>
              <a:rPr lang="en-US" sz="1600" spc="10" dirty="0">
                <a:latin typeface="Calibri"/>
                <a:cs typeface="Calibri"/>
              </a:rPr>
              <a:t>number </a:t>
            </a:r>
            <a:r>
              <a:rPr lang="en-US" sz="1600" dirty="0">
                <a:latin typeface="Calibri"/>
                <a:cs typeface="Calibri"/>
              </a:rPr>
              <a:t>of </a:t>
            </a:r>
            <a:r>
              <a:rPr lang="en-US" sz="1600" spc="5" dirty="0">
                <a:latin typeface="Calibri"/>
                <a:cs typeface="Calibri"/>
              </a:rPr>
              <a:t>cell </a:t>
            </a:r>
            <a:r>
              <a:rPr lang="en-US" sz="1600" dirty="0">
                <a:latin typeface="Calibri"/>
                <a:cs typeface="Calibri"/>
              </a:rPr>
              <a:t>values </a:t>
            </a:r>
            <a:r>
              <a:rPr lang="en-US" sz="1600" spc="5" dirty="0">
                <a:latin typeface="Calibri"/>
                <a:cs typeface="Calibri"/>
              </a:rPr>
              <a:t>corresponding </a:t>
            </a:r>
            <a:r>
              <a:rPr lang="en-US" sz="1600" dirty="0">
                <a:latin typeface="Calibri"/>
                <a:cs typeface="Calibri"/>
              </a:rPr>
              <a:t>to </a:t>
            </a:r>
            <a:r>
              <a:rPr lang="en-US" sz="1600" spc="5" dirty="0">
                <a:latin typeface="Calibri"/>
                <a:cs typeface="Calibri"/>
              </a:rPr>
              <a:t>the </a:t>
            </a:r>
            <a:r>
              <a:rPr lang="en-US" sz="1600" spc="10" dirty="0">
                <a:latin typeface="Calibri"/>
                <a:cs typeface="Calibri"/>
              </a:rPr>
              <a:t>number </a:t>
            </a:r>
            <a:r>
              <a:rPr lang="en-US" sz="1600" spc="5" dirty="0">
                <a:latin typeface="Calibri"/>
                <a:cs typeface="Calibri"/>
              </a:rPr>
              <a:t>of </a:t>
            </a:r>
            <a:r>
              <a:rPr lang="en-US" sz="1600" spc="10" dirty="0">
                <a:latin typeface="Calibri"/>
                <a:cs typeface="Calibri"/>
              </a:rPr>
              <a:t> </a:t>
            </a:r>
            <a:r>
              <a:rPr lang="en-US" sz="1600" dirty="0">
                <a:latin typeface="Calibri"/>
                <a:cs typeface="Calibri"/>
              </a:rPr>
              <a:t>pixels</a:t>
            </a:r>
            <a:r>
              <a:rPr lang="en-US" sz="1600" spc="25" dirty="0">
                <a:latin typeface="Calibri"/>
                <a:cs typeface="Calibri"/>
              </a:rPr>
              <a:t> </a:t>
            </a:r>
            <a:r>
              <a:rPr lang="en-US" sz="1600" spc="10" dirty="0">
                <a:latin typeface="Calibri"/>
                <a:cs typeface="Calibri"/>
              </a:rPr>
              <a:t>on </a:t>
            </a:r>
            <a:r>
              <a:rPr lang="en-US" sz="1600" spc="5" dirty="0">
                <a:latin typeface="Calibri"/>
                <a:cs typeface="Calibri"/>
              </a:rPr>
              <a:t>the </a:t>
            </a:r>
            <a:r>
              <a:rPr lang="en-US" sz="1600" dirty="0">
                <a:latin typeface="Calibri"/>
                <a:cs typeface="Calibri"/>
              </a:rPr>
              <a:t>screen,</a:t>
            </a:r>
            <a:r>
              <a:rPr lang="en-US" sz="1600" spc="15" dirty="0">
                <a:latin typeface="Calibri"/>
                <a:cs typeface="Calibri"/>
              </a:rPr>
              <a:t> </a:t>
            </a:r>
            <a:r>
              <a:rPr lang="en-US" sz="1600" spc="5" dirty="0">
                <a:latin typeface="Calibri"/>
                <a:cs typeface="Calibri"/>
              </a:rPr>
              <a:t>RAS</a:t>
            </a:r>
            <a:r>
              <a:rPr lang="en-US" sz="1600" spc="20" dirty="0">
                <a:latin typeface="Calibri"/>
                <a:cs typeface="Calibri"/>
              </a:rPr>
              <a:t> </a:t>
            </a:r>
            <a:r>
              <a:rPr lang="en-US" sz="1600" spc="5" dirty="0">
                <a:latin typeface="Calibri"/>
                <a:cs typeface="Calibri"/>
              </a:rPr>
              <a:t>can</a:t>
            </a:r>
            <a:r>
              <a:rPr lang="en-US" sz="1600" spc="-5" dirty="0">
                <a:latin typeface="Calibri"/>
                <a:cs typeface="Calibri"/>
              </a:rPr>
              <a:t> </a:t>
            </a:r>
            <a:r>
              <a:rPr lang="en-US" sz="1600" spc="5" dirty="0">
                <a:latin typeface="Calibri"/>
                <a:cs typeface="Calibri"/>
              </a:rPr>
              <a:t>use</a:t>
            </a:r>
            <a:r>
              <a:rPr lang="en-US" sz="1600" spc="15" dirty="0">
                <a:latin typeface="Calibri"/>
                <a:cs typeface="Calibri"/>
              </a:rPr>
              <a:t> </a:t>
            </a:r>
            <a:r>
              <a:rPr lang="en-US" sz="1600" spc="5" dirty="0">
                <a:latin typeface="Calibri"/>
                <a:cs typeface="Calibri"/>
              </a:rPr>
              <a:t>the</a:t>
            </a:r>
            <a:r>
              <a:rPr lang="en-US" sz="1600" spc="20" dirty="0">
                <a:latin typeface="Calibri"/>
                <a:cs typeface="Calibri"/>
              </a:rPr>
              <a:t> </a:t>
            </a:r>
            <a:r>
              <a:rPr lang="en-US" sz="1600" dirty="0">
                <a:latin typeface="Calibri"/>
                <a:cs typeface="Calibri"/>
              </a:rPr>
              <a:t>pyramiding</a:t>
            </a:r>
            <a:r>
              <a:rPr lang="en-US" sz="1600" spc="-25" dirty="0">
                <a:latin typeface="Calibri"/>
                <a:cs typeface="Calibri"/>
              </a:rPr>
              <a:t> </a:t>
            </a:r>
            <a:r>
              <a:rPr lang="en-US" sz="1600" dirty="0">
                <a:latin typeface="Calibri"/>
                <a:cs typeface="Calibri"/>
              </a:rPr>
              <a:t>to</a:t>
            </a:r>
            <a:r>
              <a:rPr lang="en-US" sz="1600" spc="5" dirty="0">
                <a:latin typeface="Calibri"/>
                <a:cs typeface="Calibri"/>
              </a:rPr>
              <a:t> </a:t>
            </a:r>
            <a:r>
              <a:rPr lang="en-US" sz="1600" spc="10" dirty="0">
                <a:latin typeface="Calibri"/>
                <a:cs typeface="Calibri"/>
              </a:rPr>
              <a:t>do </a:t>
            </a:r>
            <a:r>
              <a:rPr lang="en-US" sz="1600" spc="5" dirty="0">
                <a:latin typeface="Calibri"/>
                <a:cs typeface="Calibri"/>
              </a:rPr>
              <a:t>on-the-fly</a:t>
            </a:r>
            <a:r>
              <a:rPr lang="en-US" sz="1600" spc="-25" dirty="0">
                <a:latin typeface="Calibri"/>
                <a:cs typeface="Calibri"/>
              </a:rPr>
              <a:t> </a:t>
            </a:r>
            <a:r>
              <a:rPr lang="en-US" sz="1600" spc="10" dirty="0">
                <a:latin typeface="Calibri"/>
                <a:cs typeface="Calibri"/>
              </a:rPr>
              <a:t>map</a:t>
            </a:r>
            <a:r>
              <a:rPr lang="en-US" sz="1600" spc="20" dirty="0">
                <a:latin typeface="Calibri"/>
                <a:cs typeface="Calibri"/>
              </a:rPr>
              <a:t> </a:t>
            </a:r>
            <a:r>
              <a:rPr lang="en-US" sz="1600" dirty="0">
                <a:latin typeface="Calibri"/>
                <a:cs typeface="Calibri"/>
              </a:rPr>
              <a:t>generation. </a:t>
            </a:r>
            <a:r>
              <a:rPr lang="en-US" sz="1600" spc="-275" dirty="0">
                <a:latin typeface="Calibri"/>
                <a:cs typeface="Calibri"/>
              </a:rPr>
              <a:t> </a:t>
            </a:r>
            <a:r>
              <a:rPr lang="en-US" sz="1600" spc="10" dirty="0">
                <a:latin typeface="Calibri"/>
                <a:cs typeface="Calibri"/>
              </a:rPr>
              <a:t>No need</a:t>
            </a:r>
            <a:r>
              <a:rPr lang="en-US" sz="1600" spc="-25" dirty="0">
                <a:latin typeface="Calibri"/>
                <a:cs typeface="Calibri"/>
              </a:rPr>
              <a:t> </a:t>
            </a:r>
            <a:r>
              <a:rPr lang="en-US" sz="1600" dirty="0">
                <a:latin typeface="Calibri"/>
                <a:cs typeface="Calibri"/>
              </a:rPr>
              <a:t>to</a:t>
            </a:r>
            <a:r>
              <a:rPr lang="en-US" sz="1600" spc="10" dirty="0">
                <a:latin typeface="Calibri"/>
                <a:cs typeface="Calibri"/>
              </a:rPr>
              <a:t> </a:t>
            </a:r>
            <a:r>
              <a:rPr lang="en-US" sz="1600" dirty="0">
                <a:latin typeface="Calibri"/>
                <a:cs typeface="Calibri"/>
              </a:rPr>
              <a:t>store</a:t>
            </a:r>
            <a:r>
              <a:rPr lang="en-US" sz="1600" spc="-5" dirty="0">
                <a:latin typeface="Calibri"/>
                <a:cs typeface="Calibri"/>
              </a:rPr>
              <a:t> </a:t>
            </a:r>
            <a:r>
              <a:rPr lang="en-US" sz="1600" spc="5" dirty="0">
                <a:latin typeface="Calibri"/>
                <a:cs typeface="Calibri"/>
              </a:rPr>
              <a:t>depth</a:t>
            </a:r>
            <a:r>
              <a:rPr lang="en-US" sz="1600" spc="-25" dirty="0">
                <a:latin typeface="Calibri"/>
                <a:cs typeface="Calibri"/>
              </a:rPr>
              <a:t> </a:t>
            </a:r>
            <a:r>
              <a:rPr lang="en-US" sz="1600" dirty="0">
                <a:latin typeface="Calibri"/>
                <a:cs typeface="Calibri"/>
              </a:rPr>
              <a:t>grids</a:t>
            </a:r>
            <a:r>
              <a:rPr lang="en-US" sz="1600" spc="10" dirty="0">
                <a:latin typeface="Calibri"/>
                <a:cs typeface="Calibri"/>
              </a:rPr>
              <a:t> – </a:t>
            </a:r>
            <a:r>
              <a:rPr lang="en-US" sz="1600" dirty="0">
                <a:latin typeface="Calibri"/>
                <a:cs typeface="Calibri"/>
              </a:rPr>
              <a:t>just generate</a:t>
            </a:r>
            <a:r>
              <a:rPr lang="en-US" sz="1600" spc="-30" dirty="0">
                <a:latin typeface="Calibri"/>
                <a:cs typeface="Calibri"/>
              </a:rPr>
              <a:t> </a:t>
            </a:r>
            <a:r>
              <a:rPr lang="en-US" sz="1600" spc="5" dirty="0">
                <a:latin typeface="Calibri"/>
                <a:cs typeface="Calibri"/>
              </a:rPr>
              <a:t>what</a:t>
            </a:r>
            <a:r>
              <a:rPr lang="en-US" sz="1600" spc="-10" dirty="0">
                <a:latin typeface="Calibri"/>
                <a:cs typeface="Calibri"/>
              </a:rPr>
              <a:t> </a:t>
            </a:r>
            <a:r>
              <a:rPr lang="en-US" sz="1600" spc="5" dirty="0">
                <a:latin typeface="Calibri"/>
                <a:cs typeface="Calibri"/>
              </a:rPr>
              <a:t>the</a:t>
            </a:r>
            <a:r>
              <a:rPr lang="en-US" sz="1600" spc="15" dirty="0">
                <a:latin typeface="Calibri"/>
                <a:cs typeface="Calibri"/>
              </a:rPr>
              <a:t> </a:t>
            </a:r>
            <a:r>
              <a:rPr lang="en-US" sz="1600" spc="5" dirty="0">
                <a:latin typeface="Calibri"/>
                <a:cs typeface="Calibri"/>
              </a:rPr>
              <a:t>user</a:t>
            </a:r>
            <a:r>
              <a:rPr lang="en-US" sz="1600" spc="-15" dirty="0">
                <a:latin typeface="Calibri"/>
                <a:cs typeface="Calibri"/>
              </a:rPr>
              <a:t> </a:t>
            </a:r>
            <a:r>
              <a:rPr lang="en-US" sz="1600" spc="5" dirty="0">
                <a:latin typeface="Calibri"/>
                <a:cs typeface="Calibri"/>
              </a:rPr>
              <a:t>wants.</a:t>
            </a:r>
            <a:endParaRPr lang="en-US" sz="1600" dirty="0">
              <a:latin typeface="Calibri"/>
              <a:cs typeface="Calibri"/>
            </a:endParaRPr>
          </a:p>
        </p:txBody>
      </p:sp>
    </p:spTree>
    <p:extLst>
      <p:ext uri="{BB962C8B-B14F-4D97-AF65-F5344CB8AC3E}">
        <p14:creationId xmlns:p14="http://schemas.microsoft.com/office/powerpoint/2010/main" val="327329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 in </a:t>
            </a:r>
            <a:r>
              <a:rPr lang="en-US" dirty="0" err="1"/>
              <a:t>RasMapper</a:t>
            </a:r>
            <a:endParaRPr lang="en-US" dirty="0"/>
          </a:p>
        </p:txBody>
      </p:sp>
      <p:sp>
        <p:nvSpPr>
          <p:cNvPr id="4" name="TextBox 3">
            <a:extLst>
              <a:ext uri="{FF2B5EF4-FFF2-40B4-BE49-F238E27FC236}">
                <a16:creationId xmlns:a16="http://schemas.microsoft.com/office/drawing/2014/main" id="{6682FA27-8752-2FEA-6770-926DA4A46680}"/>
              </a:ext>
            </a:extLst>
          </p:cNvPr>
          <p:cNvSpPr txBox="1"/>
          <p:nvPr/>
        </p:nvSpPr>
        <p:spPr>
          <a:xfrm>
            <a:off x="66061" y="1468950"/>
            <a:ext cx="8229599" cy="1815882"/>
          </a:xfrm>
          <a:prstGeom prst="rect">
            <a:avLst/>
          </a:prstGeom>
          <a:noFill/>
        </p:spPr>
        <p:txBody>
          <a:bodyPr wrap="square">
            <a:spAutoFit/>
          </a:bodyPr>
          <a:lstStyle/>
          <a:p>
            <a:pPr marL="575945" indent="-113664">
              <a:lnSpc>
                <a:spcPct val="100000"/>
              </a:lnSpc>
              <a:spcBef>
                <a:spcPts val="1410"/>
              </a:spcBef>
              <a:buFont typeface="Arial"/>
              <a:buChar char="•"/>
              <a:tabLst>
                <a:tab pos="576580" algn="l"/>
              </a:tabLst>
            </a:pPr>
            <a:r>
              <a:rPr lang="en-US" sz="1350" dirty="0">
                <a:latin typeface="Calibri"/>
                <a:cs typeface="Calibri"/>
              </a:rPr>
              <a:t>Various</a:t>
            </a:r>
            <a:r>
              <a:rPr lang="en-US" sz="1350" spc="15" dirty="0">
                <a:latin typeface="Calibri"/>
                <a:cs typeface="Calibri"/>
              </a:rPr>
              <a:t> </a:t>
            </a:r>
            <a:r>
              <a:rPr lang="en-US" sz="1350" spc="5" dirty="0">
                <a:latin typeface="Calibri"/>
                <a:cs typeface="Calibri"/>
              </a:rPr>
              <a:t>formats </a:t>
            </a:r>
            <a:r>
              <a:rPr lang="en-US" sz="1350" dirty="0">
                <a:latin typeface="Calibri"/>
                <a:cs typeface="Calibri"/>
              </a:rPr>
              <a:t>are</a:t>
            </a:r>
            <a:r>
              <a:rPr lang="en-US" sz="1350" spc="10" dirty="0">
                <a:latin typeface="Calibri"/>
                <a:cs typeface="Calibri"/>
              </a:rPr>
              <a:t> </a:t>
            </a:r>
            <a:r>
              <a:rPr lang="en-US" sz="1350" spc="5" dirty="0">
                <a:latin typeface="Calibri"/>
                <a:cs typeface="Calibri"/>
              </a:rPr>
              <a:t>supported</a:t>
            </a:r>
            <a:endParaRPr lang="en-US" sz="1350" dirty="0">
              <a:latin typeface="Calibri"/>
              <a:cs typeface="Calibri"/>
            </a:endParaRPr>
          </a:p>
          <a:p>
            <a:pPr marL="802640" lvl="1" indent="-113030">
              <a:lnSpc>
                <a:spcPct val="100000"/>
              </a:lnSpc>
              <a:spcBef>
                <a:spcPts val="165"/>
              </a:spcBef>
              <a:buFont typeface="Arial"/>
              <a:buChar char="•"/>
              <a:tabLst>
                <a:tab pos="803275" algn="l"/>
              </a:tabLst>
            </a:pPr>
            <a:r>
              <a:rPr lang="en-US" sz="1150" spc="15" dirty="0">
                <a:latin typeface="Calibri"/>
                <a:cs typeface="Calibri"/>
              </a:rPr>
              <a:t>Binary</a:t>
            </a:r>
            <a:r>
              <a:rPr lang="en-US" sz="1150" spc="5" dirty="0">
                <a:latin typeface="Calibri"/>
                <a:cs typeface="Calibri"/>
              </a:rPr>
              <a:t> </a:t>
            </a:r>
            <a:r>
              <a:rPr lang="en-US" sz="1150" spc="10" dirty="0">
                <a:latin typeface="Calibri"/>
                <a:cs typeface="Calibri"/>
              </a:rPr>
              <a:t>Floating</a:t>
            </a:r>
            <a:r>
              <a:rPr lang="en-US" sz="1150" spc="-5" dirty="0">
                <a:latin typeface="Calibri"/>
                <a:cs typeface="Calibri"/>
              </a:rPr>
              <a:t> </a:t>
            </a:r>
            <a:r>
              <a:rPr lang="en-US" sz="1150" spc="5" dirty="0">
                <a:latin typeface="Calibri"/>
                <a:cs typeface="Calibri"/>
              </a:rPr>
              <a:t>Point</a:t>
            </a:r>
            <a:r>
              <a:rPr lang="en-US" sz="1150" dirty="0">
                <a:latin typeface="Calibri"/>
                <a:cs typeface="Calibri"/>
              </a:rPr>
              <a:t> </a:t>
            </a:r>
            <a:r>
              <a:rPr lang="en-US" sz="1150" spc="5" dirty="0">
                <a:latin typeface="Calibri"/>
                <a:cs typeface="Calibri"/>
              </a:rPr>
              <a:t>Raster</a:t>
            </a:r>
            <a:r>
              <a:rPr lang="en-US" sz="1150" spc="-5" dirty="0">
                <a:latin typeface="Calibri"/>
                <a:cs typeface="Calibri"/>
              </a:rPr>
              <a:t> (FLT)</a:t>
            </a:r>
            <a:endParaRPr lang="en-US" sz="1150" dirty="0">
              <a:latin typeface="Calibri"/>
              <a:cs typeface="Calibri"/>
            </a:endParaRPr>
          </a:p>
          <a:p>
            <a:pPr marL="802640" lvl="1" indent="-113030">
              <a:lnSpc>
                <a:spcPct val="100000"/>
              </a:lnSpc>
              <a:spcBef>
                <a:spcPts val="155"/>
              </a:spcBef>
              <a:buFont typeface="Arial"/>
              <a:buChar char="•"/>
              <a:tabLst>
                <a:tab pos="803275" algn="l"/>
              </a:tabLst>
            </a:pPr>
            <a:r>
              <a:rPr lang="en-US" sz="1150" spc="10" dirty="0">
                <a:latin typeface="Calibri"/>
                <a:cs typeface="Calibri"/>
              </a:rPr>
              <a:t>Esri</a:t>
            </a:r>
            <a:r>
              <a:rPr lang="en-US" sz="1150" dirty="0">
                <a:latin typeface="Calibri"/>
                <a:cs typeface="Calibri"/>
              </a:rPr>
              <a:t> </a:t>
            </a:r>
            <a:r>
              <a:rPr lang="en-US" sz="1150" spc="5" dirty="0">
                <a:latin typeface="Calibri"/>
                <a:cs typeface="Calibri"/>
              </a:rPr>
              <a:t>Arc/Info</a:t>
            </a:r>
            <a:r>
              <a:rPr lang="en-US" sz="1150" spc="-10" dirty="0">
                <a:latin typeface="Calibri"/>
                <a:cs typeface="Calibri"/>
              </a:rPr>
              <a:t> </a:t>
            </a:r>
            <a:r>
              <a:rPr lang="en-US" sz="1150" spc="15" dirty="0">
                <a:latin typeface="Calibri"/>
                <a:cs typeface="Calibri"/>
              </a:rPr>
              <a:t>Grid</a:t>
            </a:r>
            <a:r>
              <a:rPr lang="en-US" sz="1150" spc="-5" dirty="0">
                <a:latin typeface="Calibri"/>
                <a:cs typeface="Calibri"/>
              </a:rPr>
              <a:t> </a:t>
            </a:r>
            <a:r>
              <a:rPr lang="en-US" sz="1150" spc="10" dirty="0">
                <a:latin typeface="Calibri"/>
                <a:cs typeface="Calibri"/>
              </a:rPr>
              <a:t>format</a:t>
            </a:r>
            <a:endParaRPr lang="en-US" sz="1150" dirty="0">
              <a:latin typeface="Calibri"/>
              <a:cs typeface="Calibri"/>
            </a:endParaRPr>
          </a:p>
          <a:p>
            <a:pPr marL="802640" lvl="1" indent="-113030">
              <a:lnSpc>
                <a:spcPct val="100000"/>
              </a:lnSpc>
              <a:spcBef>
                <a:spcPts val="145"/>
              </a:spcBef>
              <a:buFont typeface="Arial"/>
              <a:buChar char="•"/>
              <a:tabLst>
                <a:tab pos="803275" algn="l"/>
              </a:tabLst>
            </a:pPr>
            <a:r>
              <a:rPr lang="en-US" sz="1150" spc="10" dirty="0" err="1">
                <a:latin typeface="Calibri"/>
                <a:cs typeface="Calibri"/>
              </a:rPr>
              <a:t>GeoTIFF</a:t>
            </a:r>
            <a:r>
              <a:rPr lang="en-US" sz="1150" spc="25" dirty="0">
                <a:latin typeface="Calibri"/>
                <a:cs typeface="Calibri"/>
              </a:rPr>
              <a:t> </a:t>
            </a:r>
            <a:r>
              <a:rPr lang="en-US" sz="1150" spc="5" dirty="0">
                <a:latin typeface="Calibri"/>
                <a:cs typeface="Calibri"/>
              </a:rPr>
              <a:t>(still</a:t>
            </a:r>
            <a:r>
              <a:rPr lang="en-US" sz="1150" spc="-5" dirty="0">
                <a:latin typeface="Calibri"/>
                <a:cs typeface="Calibri"/>
              </a:rPr>
              <a:t> </a:t>
            </a:r>
            <a:r>
              <a:rPr lang="en-US" sz="1150" spc="10" dirty="0">
                <a:latin typeface="Calibri"/>
                <a:cs typeface="Calibri"/>
              </a:rPr>
              <a:t>rounds </a:t>
            </a:r>
            <a:r>
              <a:rPr lang="en-US" sz="1150" spc="15" dirty="0">
                <a:latin typeface="Calibri"/>
                <a:cs typeface="Calibri"/>
              </a:rPr>
              <a:t>and</a:t>
            </a:r>
            <a:r>
              <a:rPr lang="en-US" sz="1150" spc="10" dirty="0">
                <a:latin typeface="Calibri"/>
                <a:cs typeface="Calibri"/>
              </a:rPr>
              <a:t> compresses)</a:t>
            </a:r>
            <a:endParaRPr lang="en-US" sz="1150" dirty="0">
              <a:latin typeface="Calibri"/>
              <a:cs typeface="Calibri"/>
            </a:endParaRPr>
          </a:p>
          <a:p>
            <a:pPr marL="802640" lvl="1" indent="-113030">
              <a:lnSpc>
                <a:spcPct val="100000"/>
              </a:lnSpc>
              <a:spcBef>
                <a:spcPts val="155"/>
              </a:spcBef>
              <a:buFont typeface="Arial"/>
              <a:buChar char="•"/>
              <a:tabLst>
                <a:tab pos="803275" algn="l"/>
              </a:tabLst>
            </a:pPr>
            <a:r>
              <a:rPr lang="en-US" sz="1150" spc="10" dirty="0">
                <a:latin typeface="Calibri"/>
                <a:cs typeface="Calibri"/>
              </a:rPr>
              <a:t>Others</a:t>
            </a:r>
            <a:r>
              <a:rPr lang="en-US" sz="1150" dirty="0">
                <a:latin typeface="Calibri"/>
                <a:cs typeface="Calibri"/>
              </a:rPr>
              <a:t> </a:t>
            </a:r>
            <a:r>
              <a:rPr lang="en-US" sz="1150" spc="15" dirty="0">
                <a:latin typeface="Calibri"/>
                <a:cs typeface="Calibri"/>
              </a:rPr>
              <a:t>(e.g.</a:t>
            </a:r>
            <a:r>
              <a:rPr lang="en-US" sz="1150" spc="-20" dirty="0">
                <a:latin typeface="Calibri"/>
                <a:cs typeface="Calibri"/>
              </a:rPr>
              <a:t> </a:t>
            </a:r>
            <a:r>
              <a:rPr lang="en-US" sz="1150" spc="15" dirty="0">
                <a:latin typeface="Calibri"/>
                <a:cs typeface="Calibri"/>
              </a:rPr>
              <a:t>USGS</a:t>
            </a:r>
            <a:r>
              <a:rPr lang="en-US" sz="1150" spc="-5" dirty="0">
                <a:latin typeface="Calibri"/>
                <a:cs typeface="Calibri"/>
              </a:rPr>
              <a:t> </a:t>
            </a:r>
            <a:r>
              <a:rPr lang="en-US" sz="1150" spc="20" dirty="0">
                <a:latin typeface="Calibri"/>
                <a:cs typeface="Calibri"/>
              </a:rPr>
              <a:t>DEM,</a:t>
            </a:r>
            <a:r>
              <a:rPr lang="en-US" sz="1150" spc="5" dirty="0">
                <a:latin typeface="Calibri"/>
                <a:cs typeface="Calibri"/>
              </a:rPr>
              <a:t> </a:t>
            </a:r>
            <a:r>
              <a:rPr lang="en-US" sz="1150" dirty="0" err="1">
                <a:latin typeface="Calibri"/>
                <a:cs typeface="Calibri"/>
              </a:rPr>
              <a:t>etc</a:t>
            </a:r>
            <a:r>
              <a:rPr lang="en-US" sz="1150" dirty="0">
                <a:latin typeface="Calibri"/>
                <a:cs typeface="Calibri"/>
              </a:rPr>
              <a:t>)</a:t>
            </a:r>
          </a:p>
          <a:p>
            <a:pPr marL="575945" indent="-113664">
              <a:lnSpc>
                <a:spcPct val="100000"/>
              </a:lnSpc>
              <a:spcBef>
                <a:spcPts val="350"/>
              </a:spcBef>
              <a:buFont typeface="Arial"/>
              <a:buChar char="•"/>
              <a:tabLst>
                <a:tab pos="576580" algn="l"/>
              </a:tabLst>
            </a:pPr>
            <a:r>
              <a:rPr lang="en-US" sz="1350" spc="10" dirty="0">
                <a:latin typeface="Calibri"/>
                <a:cs typeface="Calibri"/>
              </a:rPr>
              <a:t>Imported </a:t>
            </a:r>
            <a:r>
              <a:rPr lang="en-US" sz="1350" spc="5" dirty="0">
                <a:latin typeface="Calibri"/>
                <a:cs typeface="Calibri"/>
              </a:rPr>
              <a:t>data</a:t>
            </a:r>
            <a:r>
              <a:rPr lang="en-US" sz="1350" spc="10" dirty="0">
                <a:latin typeface="Calibri"/>
                <a:cs typeface="Calibri"/>
              </a:rPr>
              <a:t> </a:t>
            </a:r>
            <a:r>
              <a:rPr lang="en-US" sz="1350" dirty="0">
                <a:latin typeface="Calibri"/>
                <a:cs typeface="Calibri"/>
              </a:rPr>
              <a:t>is</a:t>
            </a:r>
            <a:r>
              <a:rPr lang="en-US" sz="1350" spc="20" dirty="0">
                <a:latin typeface="Calibri"/>
                <a:cs typeface="Calibri"/>
              </a:rPr>
              <a:t> </a:t>
            </a:r>
            <a:r>
              <a:rPr lang="en-US" sz="1350" spc="5" dirty="0">
                <a:latin typeface="Calibri"/>
                <a:cs typeface="Calibri"/>
              </a:rPr>
              <a:t>rounded</a:t>
            </a:r>
            <a:r>
              <a:rPr lang="en-US" sz="1350" spc="45" dirty="0">
                <a:latin typeface="Calibri"/>
                <a:cs typeface="Calibri"/>
              </a:rPr>
              <a:t> </a:t>
            </a:r>
            <a:r>
              <a:rPr lang="en-US" sz="1350" spc="5" dirty="0">
                <a:latin typeface="Calibri"/>
                <a:cs typeface="Calibri"/>
              </a:rPr>
              <a:t>to</a:t>
            </a:r>
            <a:r>
              <a:rPr lang="en-US" sz="1350" dirty="0">
                <a:latin typeface="Calibri"/>
                <a:cs typeface="Calibri"/>
              </a:rPr>
              <a:t> </a:t>
            </a:r>
            <a:r>
              <a:rPr lang="en-US" sz="1350" spc="10" dirty="0">
                <a:latin typeface="Calibri"/>
                <a:cs typeface="Calibri"/>
              </a:rPr>
              <a:t>based</a:t>
            </a:r>
            <a:r>
              <a:rPr lang="en-US" sz="1350" spc="25" dirty="0">
                <a:latin typeface="Calibri"/>
                <a:cs typeface="Calibri"/>
              </a:rPr>
              <a:t> </a:t>
            </a:r>
            <a:r>
              <a:rPr lang="en-US" sz="1350" spc="15" dirty="0">
                <a:latin typeface="Calibri"/>
                <a:cs typeface="Calibri"/>
              </a:rPr>
              <a:t>on </a:t>
            </a:r>
            <a:r>
              <a:rPr lang="en-US" sz="1350" spc="5" dirty="0">
                <a:latin typeface="Calibri"/>
                <a:cs typeface="Calibri"/>
              </a:rPr>
              <a:t>precision</a:t>
            </a:r>
            <a:r>
              <a:rPr lang="en-US" sz="1350" spc="45" dirty="0">
                <a:latin typeface="Calibri"/>
                <a:cs typeface="Calibri"/>
              </a:rPr>
              <a:t> </a:t>
            </a:r>
            <a:r>
              <a:rPr lang="en-US" sz="1350" spc="5" dirty="0">
                <a:latin typeface="Calibri"/>
                <a:cs typeface="Calibri"/>
              </a:rPr>
              <a:t>selected</a:t>
            </a:r>
            <a:endParaRPr lang="en-US" sz="1350" dirty="0">
              <a:latin typeface="Calibri"/>
              <a:cs typeface="Calibri"/>
            </a:endParaRPr>
          </a:p>
          <a:p>
            <a:pPr marL="802640" lvl="1" indent="-113030">
              <a:lnSpc>
                <a:spcPct val="100000"/>
              </a:lnSpc>
              <a:spcBef>
                <a:spcPts val="165"/>
              </a:spcBef>
              <a:buFont typeface="Arial"/>
              <a:buChar char="•"/>
              <a:tabLst>
                <a:tab pos="803275" algn="l"/>
              </a:tabLst>
            </a:pPr>
            <a:r>
              <a:rPr lang="en-US" sz="1150" spc="5" dirty="0">
                <a:latin typeface="Calibri"/>
                <a:cs typeface="Calibri"/>
              </a:rPr>
              <a:t>Default </a:t>
            </a:r>
            <a:r>
              <a:rPr lang="en-US" sz="1150" spc="10" dirty="0">
                <a:latin typeface="Calibri"/>
                <a:cs typeface="Calibri"/>
              </a:rPr>
              <a:t>is 1/32</a:t>
            </a:r>
            <a:r>
              <a:rPr lang="en-US" sz="1150" spc="5" dirty="0">
                <a:latin typeface="Calibri"/>
                <a:cs typeface="Calibri"/>
              </a:rPr>
              <a:t> </a:t>
            </a:r>
            <a:r>
              <a:rPr lang="en-US" sz="1150" spc="10" dirty="0">
                <a:latin typeface="Calibri"/>
                <a:cs typeface="Calibri"/>
              </a:rPr>
              <a:t>(~0.03</a:t>
            </a:r>
            <a:r>
              <a:rPr lang="en-US" sz="1150" spc="15" dirty="0">
                <a:latin typeface="Calibri"/>
                <a:cs typeface="Calibri"/>
              </a:rPr>
              <a:t> </a:t>
            </a:r>
            <a:r>
              <a:rPr lang="en-US" sz="1150" spc="10" dirty="0">
                <a:latin typeface="Calibri"/>
                <a:cs typeface="Calibri"/>
              </a:rPr>
              <a:t>ft)</a:t>
            </a:r>
            <a:r>
              <a:rPr lang="en-US" sz="1150" spc="-5" dirty="0">
                <a:latin typeface="Calibri"/>
                <a:cs typeface="Calibri"/>
              </a:rPr>
              <a:t> </a:t>
            </a:r>
            <a:r>
              <a:rPr lang="en-US" sz="1150" spc="10" dirty="0">
                <a:latin typeface="Calibri"/>
                <a:cs typeface="Calibri"/>
              </a:rPr>
              <a:t>(1/128</a:t>
            </a:r>
            <a:r>
              <a:rPr lang="en-US" sz="1150" spc="5" dirty="0">
                <a:latin typeface="Calibri"/>
                <a:cs typeface="Calibri"/>
              </a:rPr>
              <a:t> for</a:t>
            </a:r>
            <a:r>
              <a:rPr lang="en-US" sz="1150" spc="10" dirty="0">
                <a:latin typeface="Calibri"/>
                <a:cs typeface="Calibri"/>
              </a:rPr>
              <a:t> metric)</a:t>
            </a:r>
            <a:endParaRPr lang="en-US" sz="1150" dirty="0">
              <a:latin typeface="Calibri"/>
              <a:cs typeface="Calibri"/>
            </a:endParaRPr>
          </a:p>
          <a:p>
            <a:pPr marL="575945" marR="961390" indent="-113030">
              <a:lnSpc>
                <a:spcPts val="1500"/>
              </a:lnSpc>
              <a:spcBef>
                <a:spcPts val="515"/>
              </a:spcBef>
              <a:buFont typeface="Arial"/>
              <a:buChar char="•"/>
              <a:tabLst>
                <a:tab pos="576580" algn="l"/>
              </a:tabLst>
            </a:pPr>
            <a:r>
              <a:rPr lang="en-US" sz="1350" spc="10" dirty="0">
                <a:latin typeface="Calibri"/>
                <a:cs typeface="Calibri"/>
              </a:rPr>
              <a:t>Recommended</a:t>
            </a:r>
            <a:r>
              <a:rPr lang="en-US" sz="1350" spc="55" dirty="0">
                <a:latin typeface="Calibri"/>
                <a:cs typeface="Calibri"/>
              </a:rPr>
              <a:t> </a:t>
            </a:r>
            <a:r>
              <a:rPr lang="en-US" sz="1350" spc="5" dirty="0">
                <a:latin typeface="Calibri"/>
                <a:cs typeface="Calibri"/>
              </a:rPr>
              <a:t>that</a:t>
            </a:r>
            <a:r>
              <a:rPr lang="en-US" sz="1350" spc="15" dirty="0">
                <a:latin typeface="Calibri"/>
                <a:cs typeface="Calibri"/>
              </a:rPr>
              <a:t> </a:t>
            </a:r>
            <a:r>
              <a:rPr lang="en-US" sz="1350" spc="10" dirty="0">
                <a:latin typeface="Calibri"/>
                <a:cs typeface="Calibri"/>
              </a:rPr>
              <a:t>a </a:t>
            </a:r>
            <a:r>
              <a:rPr lang="en-US" sz="1350" spc="5" dirty="0">
                <a:latin typeface="Calibri"/>
                <a:cs typeface="Calibri"/>
              </a:rPr>
              <a:t>projection</a:t>
            </a:r>
            <a:r>
              <a:rPr lang="en-US" sz="1350" spc="30" dirty="0">
                <a:latin typeface="Calibri"/>
                <a:cs typeface="Calibri"/>
              </a:rPr>
              <a:t> </a:t>
            </a:r>
            <a:r>
              <a:rPr lang="en-US" sz="1350" dirty="0">
                <a:latin typeface="Calibri"/>
                <a:cs typeface="Calibri"/>
              </a:rPr>
              <a:t>is</a:t>
            </a:r>
            <a:r>
              <a:rPr lang="en-US" sz="1350" spc="20" dirty="0">
                <a:latin typeface="Calibri"/>
                <a:cs typeface="Calibri"/>
              </a:rPr>
              <a:t> </a:t>
            </a:r>
            <a:r>
              <a:rPr lang="en-US" sz="1350" spc="5" dirty="0">
                <a:latin typeface="Calibri"/>
                <a:cs typeface="Calibri"/>
              </a:rPr>
              <a:t>defined</a:t>
            </a:r>
            <a:r>
              <a:rPr lang="en-US" sz="1350" spc="40" dirty="0">
                <a:latin typeface="Calibri"/>
                <a:cs typeface="Calibri"/>
              </a:rPr>
              <a:t> </a:t>
            </a:r>
            <a:r>
              <a:rPr lang="en-US" sz="1350" dirty="0">
                <a:latin typeface="Calibri"/>
                <a:cs typeface="Calibri"/>
              </a:rPr>
              <a:t>for </a:t>
            </a:r>
            <a:r>
              <a:rPr lang="en-US" sz="1350" spc="10" dirty="0">
                <a:latin typeface="Calibri"/>
                <a:cs typeface="Calibri"/>
              </a:rPr>
              <a:t>the</a:t>
            </a:r>
            <a:r>
              <a:rPr lang="en-US" sz="1350" spc="15" dirty="0">
                <a:latin typeface="Calibri"/>
                <a:cs typeface="Calibri"/>
              </a:rPr>
              <a:t> </a:t>
            </a:r>
            <a:r>
              <a:rPr lang="en-US" sz="1350" spc="10" dirty="0">
                <a:latin typeface="Calibri"/>
                <a:cs typeface="Calibri"/>
              </a:rPr>
              <a:t>RAS</a:t>
            </a:r>
            <a:r>
              <a:rPr lang="en-US" sz="1350" spc="25" dirty="0">
                <a:latin typeface="Calibri"/>
                <a:cs typeface="Calibri"/>
              </a:rPr>
              <a:t> </a:t>
            </a:r>
            <a:r>
              <a:rPr lang="en-US" sz="1350" spc="10" dirty="0">
                <a:latin typeface="Calibri"/>
                <a:cs typeface="Calibri"/>
              </a:rPr>
              <a:t>Mapper </a:t>
            </a:r>
            <a:r>
              <a:rPr lang="en-US" sz="1350" spc="-290" dirty="0">
                <a:latin typeface="Calibri"/>
                <a:cs typeface="Calibri"/>
              </a:rPr>
              <a:t> </a:t>
            </a:r>
            <a:r>
              <a:rPr lang="en-US" sz="1350" spc="5" dirty="0">
                <a:latin typeface="Calibri"/>
                <a:cs typeface="Calibri"/>
              </a:rPr>
              <a:t>project</a:t>
            </a:r>
            <a:r>
              <a:rPr lang="en-US" sz="1350" spc="10" dirty="0">
                <a:latin typeface="Calibri"/>
                <a:cs typeface="Calibri"/>
              </a:rPr>
              <a:t> </a:t>
            </a:r>
            <a:r>
              <a:rPr lang="en-US" sz="1350" dirty="0">
                <a:latin typeface="Calibri"/>
                <a:cs typeface="Calibri"/>
              </a:rPr>
              <a:t>first.</a:t>
            </a:r>
            <a:endParaRPr lang="it-IT" dirty="0"/>
          </a:p>
        </p:txBody>
      </p:sp>
    </p:spTree>
    <p:extLst>
      <p:ext uri="{BB962C8B-B14F-4D97-AF65-F5344CB8AC3E}">
        <p14:creationId xmlns:p14="http://schemas.microsoft.com/office/powerpoint/2010/main" val="306950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 in NCM system</a:t>
            </a:r>
          </a:p>
        </p:txBody>
      </p:sp>
      <p:sp>
        <p:nvSpPr>
          <p:cNvPr id="9" name="TextBox 8">
            <a:extLst>
              <a:ext uri="{FF2B5EF4-FFF2-40B4-BE49-F238E27FC236}">
                <a16:creationId xmlns:a16="http://schemas.microsoft.com/office/drawing/2014/main" id="{5F603595-2212-77C0-8B78-812DA402FA8B}"/>
              </a:ext>
            </a:extLst>
          </p:cNvPr>
          <p:cNvSpPr txBox="1"/>
          <p:nvPr/>
        </p:nvSpPr>
        <p:spPr>
          <a:xfrm>
            <a:off x="183572" y="1345145"/>
            <a:ext cx="8828809" cy="1814086"/>
          </a:xfrm>
          <a:prstGeom prst="rect">
            <a:avLst/>
          </a:prstGeom>
          <a:noFill/>
        </p:spPr>
        <p:txBody>
          <a:bodyPr wrap="square">
            <a:spAutoFit/>
          </a:bodyPr>
          <a:lstStyle/>
          <a:p>
            <a:pPr marL="12700" marR="104775">
              <a:lnSpc>
                <a:spcPct val="101499"/>
              </a:lnSpc>
              <a:spcBef>
                <a:spcPts val="95"/>
              </a:spcBef>
            </a:pPr>
            <a:r>
              <a:rPr lang="en-US" sz="1600" spc="10" dirty="0">
                <a:latin typeface="Calibri"/>
                <a:cs typeface="Calibri"/>
              </a:rPr>
              <a:t>The analysis is performed using the TIN terrain embedded in the *.g01 file.</a:t>
            </a:r>
          </a:p>
          <a:p>
            <a:pPr marL="12700" marR="104775">
              <a:lnSpc>
                <a:spcPct val="101499"/>
              </a:lnSpc>
              <a:spcBef>
                <a:spcPts val="95"/>
              </a:spcBef>
            </a:pPr>
            <a:r>
              <a:rPr lang="en-US" sz="1600" spc="10" dirty="0">
                <a:latin typeface="Calibri"/>
                <a:cs typeface="Calibri"/>
              </a:rPr>
              <a:t>The results are re-interpolated considering the GRID file added as *.</a:t>
            </a:r>
            <a:r>
              <a:rPr lang="en-US" sz="1600" spc="10" dirty="0" err="1">
                <a:latin typeface="Calibri"/>
                <a:cs typeface="Calibri"/>
              </a:rPr>
              <a:t>asc</a:t>
            </a:r>
            <a:r>
              <a:rPr lang="en-US" sz="1600" spc="10" dirty="0">
                <a:latin typeface="Calibri"/>
                <a:cs typeface="Calibri"/>
              </a:rPr>
              <a:t>, at the resolution of the ascii file.</a:t>
            </a:r>
          </a:p>
          <a:p>
            <a:pPr marL="12700" marR="104775">
              <a:lnSpc>
                <a:spcPct val="101499"/>
              </a:lnSpc>
              <a:spcBef>
                <a:spcPts val="95"/>
              </a:spcBef>
            </a:pPr>
            <a:r>
              <a:rPr lang="en-US" sz="1600" spc="10" dirty="0">
                <a:latin typeface="Calibri"/>
                <a:cs typeface="Calibri"/>
              </a:rPr>
              <a:t>	</a:t>
            </a:r>
            <a:r>
              <a:rPr lang="en-US" sz="1200" spc="10" dirty="0">
                <a:latin typeface="Calibri"/>
                <a:cs typeface="Calibri"/>
              </a:rPr>
              <a:t>[This choice is done so that the libraries do not need any geospatial packet to process the outputs]</a:t>
            </a:r>
          </a:p>
          <a:p>
            <a:pPr marL="12700" marR="104775">
              <a:lnSpc>
                <a:spcPct val="101499"/>
              </a:lnSpc>
              <a:spcBef>
                <a:spcPts val="95"/>
              </a:spcBef>
            </a:pPr>
            <a:endParaRPr lang="en-US" sz="1200" spc="10" dirty="0">
              <a:latin typeface="Calibri"/>
              <a:cs typeface="Calibri"/>
            </a:endParaRPr>
          </a:p>
          <a:p>
            <a:pPr marL="12700" marR="104775">
              <a:lnSpc>
                <a:spcPct val="101499"/>
              </a:lnSpc>
              <a:spcBef>
                <a:spcPts val="95"/>
              </a:spcBef>
            </a:pPr>
            <a:r>
              <a:rPr lang="en-US" sz="1600" spc="10" dirty="0">
                <a:latin typeface="Calibri"/>
                <a:cs typeface="Calibri"/>
              </a:rPr>
              <a:t>If the *.ASC file is not provided, the system downloads the Copernicus 30m DEM for the area, from the Copernicus API.</a:t>
            </a:r>
            <a:endParaRPr lang="en-US" sz="1600" dirty="0">
              <a:latin typeface="Calibri"/>
              <a:cs typeface="Calibri"/>
            </a:endParaRPr>
          </a:p>
        </p:txBody>
      </p:sp>
    </p:spTree>
    <p:extLst>
      <p:ext uri="{BB962C8B-B14F-4D97-AF65-F5344CB8AC3E}">
        <p14:creationId xmlns:p14="http://schemas.microsoft.com/office/powerpoint/2010/main" val="336421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Content Placeholder 4">
            <a:extLst>
              <a:ext uri="{FF2B5EF4-FFF2-40B4-BE49-F238E27FC236}">
                <a16:creationId xmlns:a16="http://schemas.microsoft.com/office/drawing/2014/main" id="{31060750-7426-85A0-ACA2-E14CDEEADA13}"/>
              </a:ext>
            </a:extLst>
          </p:cNvPr>
          <p:cNvSpPr>
            <a:spLocks noGrp="1"/>
          </p:cNvSpPr>
          <p:nvPr>
            <p:ph idx="1"/>
          </p:nvPr>
        </p:nvSpPr>
        <p:spPr/>
        <p:txBody>
          <a:bodyPr/>
          <a:lstStyle/>
          <a:p>
            <a:pPr algn="l"/>
            <a:r>
              <a:rPr lang="it-IT" sz="1800" b="0" i="0" u="none" strike="noStrike" baseline="0" dirty="0" err="1">
                <a:latin typeface="CIDFont+F2"/>
              </a:rPr>
              <a:t>Projection</a:t>
            </a:r>
            <a:endParaRPr lang="it-IT" sz="1800" b="0" i="0" u="none" strike="noStrike" baseline="0" dirty="0">
              <a:latin typeface="CIDFont+F2"/>
            </a:endParaRPr>
          </a:p>
          <a:p>
            <a:pPr algn="l"/>
            <a:r>
              <a:rPr lang="en-US" sz="1800" b="0" i="0" u="none" strike="noStrike" baseline="0" dirty="0">
                <a:latin typeface="CIDFont+F2"/>
              </a:rPr>
              <a:t>Creating a RAS Terrain Layer</a:t>
            </a:r>
          </a:p>
          <a:p>
            <a:pPr lvl="1"/>
            <a:r>
              <a:rPr lang="it-IT" b="0" i="0" u="none" strike="noStrike" baseline="0" dirty="0">
                <a:latin typeface="CIDFont+F3"/>
              </a:rPr>
              <a:t> </a:t>
            </a:r>
            <a:r>
              <a:rPr lang="it-IT" b="0" i="0" u="none" strike="noStrike" baseline="0" dirty="0" err="1">
                <a:latin typeface="CIDFont+F2"/>
              </a:rPr>
              <a:t>Types</a:t>
            </a:r>
            <a:r>
              <a:rPr lang="it-IT" b="0" i="0" u="none" strike="noStrike" baseline="0" dirty="0">
                <a:latin typeface="CIDFont+F2"/>
              </a:rPr>
              <a:t> of </a:t>
            </a:r>
            <a:r>
              <a:rPr lang="it-IT" b="0" i="0" u="none" strike="noStrike" baseline="0" dirty="0" err="1">
                <a:latin typeface="CIDFont+F2"/>
              </a:rPr>
              <a:t>Terrain</a:t>
            </a:r>
            <a:r>
              <a:rPr lang="it-IT" b="0" i="0" u="none" strike="noStrike" baseline="0" dirty="0">
                <a:latin typeface="CIDFont+F2"/>
              </a:rPr>
              <a:t> Models</a:t>
            </a:r>
          </a:p>
          <a:p>
            <a:pPr lvl="1"/>
            <a:r>
              <a:rPr lang="it-IT" sz="1800" b="0" i="0" u="none" strike="noStrike" baseline="0" dirty="0">
                <a:latin typeface="CIDFont+F2"/>
              </a:rPr>
              <a:t>Building a </a:t>
            </a:r>
            <a:r>
              <a:rPr lang="it-IT" sz="1800" b="0" i="0" u="none" strike="noStrike" baseline="0" dirty="0" err="1">
                <a:latin typeface="CIDFont+F2"/>
              </a:rPr>
              <a:t>Terrain</a:t>
            </a:r>
            <a:r>
              <a:rPr lang="it-IT" sz="1800" b="0" i="0" u="none" strike="noStrike" baseline="0" dirty="0">
                <a:latin typeface="CIDFont+F2"/>
              </a:rPr>
              <a:t> Model</a:t>
            </a:r>
          </a:p>
          <a:p>
            <a:pPr lvl="1"/>
            <a:r>
              <a:rPr lang="it-IT" dirty="0">
                <a:latin typeface="CIDFont+F2"/>
              </a:rPr>
              <a:t>Key</a:t>
            </a:r>
            <a:r>
              <a:rPr lang="it-IT" sz="1800" b="0" i="0" u="none" strike="noStrike" baseline="0" dirty="0">
                <a:latin typeface="CIDFont+F2"/>
              </a:rPr>
              <a:t> Feature </a:t>
            </a:r>
            <a:r>
              <a:rPr lang="it-IT" sz="1800" b="0" i="0" u="none" strike="noStrike" baseline="0" dirty="0" err="1">
                <a:latin typeface="CIDFont+F2"/>
              </a:rPr>
              <a:t>Considerations</a:t>
            </a:r>
            <a:endParaRPr lang="it-IT" dirty="0">
              <a:latin typeface="CIDFont+F2"/>
            </a:endParaRPr>
          </a:p>
          <a:p>
            <a:pPr lvl="1"/>
            <a:r>
              <a:rPr lang="it-IT" sz="1800" b="0" i="0" u="none" strike="noStrike" baseline="0" dirty="0">
                <a:latin typeface="CIDFont+F2"/>
              </a:rPr>
              <a:t>Cell Size </a:t>
            </a:r>
            <a:r>
              <a:rPr lang="it-IT" sz="1800" b="0" i="0" u="none" strike="noStrike" baseline="0" dirty="0" err="1">
                <a:latin typeface="CIDFont+F2"/>
              </a:rPr>
              <a:t>Considerations</a:t>
            </a:r>
            <a:endParaRPr lang="it-IT" dirty="0">
              <a:latin typeface="CIDFont+F2"/>
            </a:endParaRPr>
          </a:p>
          <a:p>
            <a:pPr lvl="1"/>
            <a:r>
              <a:rPr lang="it-IT" sz="1800" b="0" i="0" u="none" strike="noStrike" baseline="0" dirty="0">
                <a:latin typeface="CIDFont+F3"/>
              </a:rPr>
              <a:t> </a:t>
            </a:r>
            <a:r>
              <a:rPr lang="it-IT" sz="1800" b="0" i="0" u="none" strike="noStrike" baseline="0" dirty="0" err="1">
                <a:latin typeface="CIDFont+F2"/>
              </a:rPr>
              <a:t>Importing</a:t>
            </a:r>
            <a:r>
              <a:rPr lang="it-IT" sz="1800" b="0" i="0" u="none" strike="noStrike" baseline="0" dirty="0">
                <a:latin typeface="CIDFont+F2"/>
              </a:rPr>
              <a:t> </a:t>
            </a:r>
            <a:r>
              <a:rPr lang="it-IT" sz="1800" b="0" i="0" u="none" strike="noStrike" baseline="0" dirty="0" err="1">
                <a:latin typeface="CIDFont+F2"/>
              </a:rPr>
              <a:t>Terrain</a:t>
            </a:r>
            <a:r>
              <a:rPr lang="it-IT" sz="1800" b="0" i="0" u="none" strike="noStrike" baseline="0" dirty="0">
                <a:latin typeface="CIDFont+F2"/>
              </a:rPr>
              <a:t> Information to RAS</a:t>
            </a:r>
            <a:endParaRPr lang="en-US" dirty="0"/>
          </a:p>
        </p:txBody>
      </p:sp>
    </p:spTree>
    <p:extLst>
      <p:ext uri="{BB962C8B-B14F-4D97-AF65-F5344CB8AC3E}">
        <p14:creationId xmlns:p14="http://schemas.microsoft.com/office/powerpoint/2010/main" val="321001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 in </a:t>
            </a:r>
            <a:r>
              <a:rPr lang="en-US" dirty="0" err="1"/>
              <a:t>RasMapper</a:t>
            </a:r>
            <a:endParaRPr lang="en-US" dirty="0"/>
          </a:p>
        </p:txBody>
      </p:sp>
      <p:sp>
        <p:nvSpPr>
          <p:cNvPr id="3" name="object 4">
            <a:extLst>
              <a:ext uri="{FF2B5EF4-FFF2-40B4-BE49-F238E27FC236}">
                <a16:creationId xmlns:a16="http://schemas.microsoft.com/office/drawing/2014/main" id="{4AD79953-4DBB-B00C-A86E-3426BE48F227}"/>
              </a:ext>
            </a:extLst>
          </p:cNvPr>
          <p:cNvSpPr txBox="1"/>
          <p:nvPr/>
        </p:nvSpPr>
        <p:spPr>
          <a:xfrm>
            <a:off x="253958" y="1567759"/>
            <a:ext cx="7781677" cy="830580"/>
          </a:xfrm>
          <a:prstGeom prst="rect">
            <a:avLst/>
          </a:prstGeom>
        </p:spPr>
        <p:txBody>
          <a:bodyPr vert="horz" wrap="square" lIns="0" tIns="12065" rIns="0" bIns="0" rtlCol="0">
            <a:spAutoFit/>
          </a:bodyPr>
          <a:lstStyle/>
          <a:p>
            <a:pPr marL="12700" marR="5080">
              <a:lnSpc>
                <a:spcPct val="101600"/>
              </a:lnSpc>
              <a:spcBef>
                <a:spcPts val="95"/>
              </a:spcBef>
            </a:pPr>
            <a:r>
              <a:rPr sz="1300" spc="10" dirty="0">
                <a:latin typeface="Calibri"/>
                <a:cs typeface="Calibri"/>
              </a:rPr>
              <a:t>Once </a:t>
            </a:r>
            <a:r>
              <a:rPr sz="1300" spc="5" dirty="0">
                <a:latin typeface="Calibri"/>
                <a:cs typeface="Calibri"/>
              </a:rPr>
              <a:t>a</a:t>
            </a:r>
            <a:r>
              <a:rPr sz="1300" dirty="0">
                <a:latin typeface="Calibri"/>
                <a:cs typeface="Calibri"/>
              </a:rPr>
              <a:t> projection</a:t>
            </a:r>
            <a:r>
              <a:rPr sz="1300" spc="20" dirty="0">
                <a:latin typeface="Calibri"/>
                <a:cs typeface="Calibri"/>
              </a:rPr>
              <a:t> </a:t>
            </a:r>
            <a:r>
              <a:rPr sz="1300" spc="-5" dirty="0">
                <a:latin typeface="Calibri"/>
                <a:cs typeface="Calibri"/>
              </a:rPr>
              <a:t>is</a:t>
            </a:r>
            <a:r>
              <a:rPr sz="1300" spc="25" dirty="0">
                <a:latin typeface="Calibri"/>
                <a:cs typeface="Calibri"/>
              </a:rPr>
              <a:t> </a:t>
            </a:r>
            <a:r>
              <a:rPr sz="1300" spc="5" dirty="0">
                <a:latin typeface="Calibri"/>
                <a:cs typeface="Calibri"/>
              </a:rPr>
              <a:t>defined,</a:t>
            </a:r>
            <a:r>
              <a:rPr sz="1300" spc="-25" dirty="0">
                <a:latin typeface="Calibri"/>
                <a:cs typeface="Calibri"/>
              </a:rPr>
              <a:t> </a:t>
            </a:r>
            <a:r>
              <a:rPr sz="1300" spc="10" dirty="0">
                <a:latin typeface="Calibri"/>
                <a:cs typeface="Calibri"/>
              </a:rPr>
              <a:t>then</a:t>
            </a:r>
            <a:r>
              <a:rPr sz="1300" spc="-20" dirty="0">
                <a:latin typeface="Calibri"/>
                <a:cs typeface="Calibri"/>
              </a:rPr>
              <a:t> </a:t>
            </a:r>
            <a:r>
              <a:rPr sz="1300" spc="5" dirty="0">
                <a:latin typeface="Calibri"/>
                <a:cs typeface="Calibri"/>
              </a:rPr>
              <a:t>you</a:t>
            </a:r>
            <a:r>
              <a:rPr sz="1300" spc="-10" dirty="0">
                <a:latin typeface="Calibri"/>
                <a:cs typeface="Calibri"/>
              </a:rPr>
              <a:t> </a:t>
            </a:r>
            <a:r>
              <a:rPr sz="1300" spc="5" dirty="0">
                <a:latin typeface="Calibri"/>
                <a:cs typeface="Calibri"/>
              </a:rPr>
              <a:t>can </a:t>
            </a:r>
            <a:r>
              <a:rPr sz="1300" spc="10" dirty="0">
                <a:latin typeface="Calibri"/>
                <a:cs typeface="Calibri"/>
              </a:rPr>
              <a:t>Add</a:t>
            </a:r>
            <a:r>
              <a:rPr sz="1300" spc="-10" dirty="0">
                <a:latin typeface="Calibri"/>
                <a:cs typeface="Calibri"/>
              </a:rPr>
              <a:t> </a:t>
            </a:r>
            <a:r>
              <a:rPr sz="1300" spc="5" dirty="0">
                <a:latin typeface="Calibri"/>
                <a:cs typeface="Calibri"/>
              </a:rPr>
              <a:t>a</a:t>
            </a:r>
            <a:r>
              <a:rPr sz="1300" spc="15" dirty="0">
                <a:latin typeface="Calibri"/>
                <a:cs typeface="Calibri"/>
              </a:rPr>
              <a:t> </a:t>
            </a:r>
            <a:r>
              <a:rPr sz="1300" spc="10" dirty="0">
                <a:latin typeface="Calibri"/>
                <a:cs typeface="Calibri"/>
              </a:rPr>
              <a:t>New</a:t>
            </a:r>
            <a:r>
              <a:rPr sz="1300" spc="20" dirty="0">
                <a:latin typeface="Calibri"/>
                <a:cs typeface="Calibri"/>
              </a:rPr>
              <a:t> </a:t>
            </a:r>
            <a:r>
              <a:rPr sz="1300" spc="-15" dirty="0">
                <a:latin typeface="Calibri"/>
                <a:cs typeface="Calibri"/>
              </a:rPr>
              <a:t>Terrain.</a:t>
            </a:r>
            <a:r>
              <a:rPr sz="1300" spc="30" dirty="0">
                <a:latin typeface="Calibri"/>
                <a:cs typeface="Calibri"/>
              </a:rPr>
              <a:t> </a:t>
            </a:r>
            <a:r>
              <a:rPr sz="1300" spc="10" dirty="0">
                <a:latin typeface="Calibri"/>
                <a:cs typeface="Calibri"/>
              </a:rPr>
              <a:t>The</a:t>
            </a:r>
            <a:r>
              <a:rPr sz="1300" dirty="0">
                <a:latin typeface="Calibri"/>
                <a:cs typeface="Calibri"/>
              </a:rPr>
              <a:t> </a:t>
            </a:r>
            <a:r>
              <a:rPr sz="1300" spc="-15" dirty="0">
                <a:latin typeface="Calibri"/>
                <a:cs typeface="Calibri"/>
              </a:rPr>
              <a:t>Terrain </a:t>
            </a:r>
            <a:r>
              <a:rPr sz="1300" spc="5" dirty="0">
                <a:latin typeface="Calibri"/>
                <a:cs typeface="Calibri"/>
              </a:rPr>
              <a:t>will</a:t>
            </a:r>
            <a:r>
              <a:rPr sz="1300" spc="15" dirty="0">
                <a:latin typeface="Calibri"/>
                <a:cs typeface="Calibri"/>
              </a:rPr>
              <a:t> </a:t>
            </a:r>
            <a:r>
              <a:rPr sz="1300" spc="10" dirty="0">
                <a:latin typeface="Calibri"/>
                <a:cs typeface="Calibri"/>
              </a:rPr>
              <a:t>be </a:t>
            </a:r>
            <a:r>
              <a:rPr sz="1300" spc="-280" dirty="0">
                <a:latin typeface="Calibri"/>
                <a:cs typeface="Calibri"/>
              </a:rPr>
              <a:t> </a:t>
            </a:r>
            <a:r>
              <a:rPr sz="1300" dirty="0">
                <a:latin typeface="Calibri"/>
                <a:cs typeface="Calibri"/>
              </a:rPr>
              <a:t>created</a:t>
            </a:r>
            <a:r>
              <a:rPr sz="1300" spc="-15" dirty="0">
                <a:latin typeface="Calibri"/>
                <a:cs typeface="Calibri"/>
              </a:rPr>
              <a:t> </a:t>
            </a:r>
            <a:r>
              <a:rPr sz="1300" dirty="0">
                <a:latin typeface="Calibri"/>
                <a:cs typeface="Calibri"/>
              </a:rPr>
              <a:t>from</a:t>
            </a:r>
            <a:r>
              <a:rPr sz="1300" spc="10" dirty="0">
                <a:latin typeface="Calibri"/>
                <a:cs typeface="Calibri"/>
              </a:rPr>
              <a:t> </a:t>
            </a:r>
            <a:r>
              <a:rPr sz="1300" spc="5" dirty="0">
                <a:latin typeface="Calibri"/>
                <a:cs typeface="Calibri"/>
              </a:rPr>
              <a:t>input</a:t>
            </a:r>
            <a:r>
              <a:rPr sz="1300" spc="-10" dirty="0">
                <a:latin typeface="Calibri"/>
                <a:cs typeface="Calibri"/>
              </a:rPr>
              <a:t> </a:t>
            </a:r>
            <a:r>
              <a:rPr sz="1300" spc="-5" dirty="0">
                <a:latin typeface="Calibri"/>
                <a:cs typeface="Calibri"/>
              </a:rPr>
              <a:t>terrain</a:t>
            </a:r>
            <a:r>
              <a:rPr sz="1300" spc="-15" dirty="0">
                <a:latin typeface="Calibri"/>
                <a:cs typeface="Calibri"/>
              </a:rPr>
              <a:t> </a:t>
            </a:r>
            <a:r>
              <a:rPr sz="1300" spc="5" dirty="0">
                <a:latin typeface="Calibri"/>
                <a:cs typeface="Calibri"/>
              </a:rPr>
              <a:t>models.</a:t>
            </a:r>
            <a:r>
              <a:rPr sz="1300" spc="25" dirty="0">
                <a:latin typeface="Calibri"/>
                <a:cs typeface="Calibri"/>
              </a:rPr>
              <a:t> </a:t>
            </a:r>
            <a:r>
              <a:rPr sz="1300" spc="5" dirty="0">
                <a:latin typeface="Calibri"/>
                <a:cs typeface="Calibri"/>
              </a:rPr>
              <a:t>This </a:t>
            </a:r>
            <a:r>
              <a:rPr sz="1300" spc="-5" dirty="0">
                <a:latin typeface="Calibri"/>
                <a:cs typeface="Calibri"/>
              </a:rPr>
              <a:t>is</a:t>
            </a:r>
            <a:r>
              <a:rPr sz="1300" spc="20" dirty="0">
                <a:latin typeface="Calibri"/>
                <a:cs typeface="Calibri"/>
              </a:rPr>
              <a:t> </a:t>
            </a:r>
            <a:r>
              <a:rPr sz="1300" spc="10" dirty="0">
                <a:latin typeface="Calibri"/>
                <a:cs typeface="Calibri"/>
              </a:rPr>
              <a:t>how</a:t>
            </a:r>
            <a:r>
              <a:rPr sz="1300" spc="15" dirty="0">
                <a:latin typeface="Calibri"/>
                <a:cs typeface="Calibri"/>
              </a:rPr>
              <a:t> </a:t>
            </a:r>
            <a:r>
              <a:rPr sz="1300" spc="5" dirty="0">
                <a:latin typeface="Calibri"/>
                <a:cs typeface="Calibri"/>
              </a:rPr>
              <a:t>it </a:t>
            </a:r>
            <a:r>
              <a:rPr sz="1300" dirty="0">
                <a:latin typeface="Calibri"/>
                <a:cs typeface="Calibri"/>
              </a:rPr>
              <a:t>works.</a:t>
            </a:r>
          </a:p>
          <a:p>
            <a:pPr marL="264160" indent="-251460">
              <a:lnSpc>
                <a:spcPct val="100000"/>
              </a:lnSpc>
              <a:spcBef>
                <a:spcPts val="20"/>
              </a:spcBef>
              <a:buAutoNum type="arabicPeriod"/>
              <a:tabLst>
                <a:tab pos="264160" algn="l"/>
              </a:tabLst>
            </a:pPr>
            <a:r>
              <a:rPr sz="1300" spc="10" dirty="0">
                <a:latin typeface="Calibri"/>
                <a:cs typeface="Calibri"/>
              </a:rPr>
              <a:t>Add</a:t>
            </a:r>
            <a:r>
              <a:rPr sz="1300" spc="-30" dirty="0">
                <a:latin typeface="Calibri"/>
                <a:cs typeface="Calibri"/>
              </a:rPr>
              <a:t> </a:t>
            </a:r>
            <a:r>
              <a:rPr sz="1300" spc="5" dirty="0">
                <a:latin typeface="Calibri"/>
                <a:cs typeface="Calibri"/>
              </a:rPr>
              <a:t>File</a:t>
            </a:r>
            <a:r>
              <a:rPr sz="1300" dirty="0">
                <a:latin typeface="Calibri"/>
                <a:cs typeface="Calibri"/>
              </a:rPr>
              <a:t> </a:t>
            </a:r>
            <a:r>
              <a:rPr sz="1300" spc="5" dirty="0">
                <a:latin typeface="Calibri"/>
                <a:cs typeface="Calibri"/>
              </a:rPr>
              <a:t>of</a:t>
            </a:r>
            <a:r>
              <a:rPr sz="1300" spc="-10" dirty="0">
                <a:latin typeface="Calibri"/>
                <a:cs typeface="Calibri"/>
              </a:rPr>
              <a:t> </a:t>
            </a:r>
            <a:r>
              <a:rPr sz="1300" dirty="0">
                <a:latin typeface="Calibri"/>
                <a:cs typeface="Calibri"/>
              </a:rPr>
              <a:t>interest</a:t>
            </a:r>
          </a:p>
          <a:p>
            <a:pPr marL="264160" indent="-251460">
              <a:lnSpc>
                <a:spcPct val="100000"/>
              </a:lnSpc>
              <a:spcBef>
                <a:spcPts val="25"/>
              </a:spcBef>
              <a:buAutoNum type="arabicPeriod"/>
              <a:tabLst>
                <a:tab pos="264160" algn="l"/>
              </a:tabLst>
            </a:pPr>
            <a:r>
              <a:rPr sz="1300" spc="-20" dirty="0">
                <a:latin typeface="Calibri"/>
                <a:cs typeface="Calibri"/>
              </a:rPr>
              <a:t>You</a:t>
            </a:r>
            <a:r>
              <a:rPr sz="1300" spc="5" dirty="0">
                <a:latin typeface="Calibri"/>
                <a:cs typeface="Calibri"/>
              </a:rPr>
              <a:t> specify</a:t>
            </a:r>
            <a:r>
              <a:rPr sz="1300" spc="-20" dirty="0">
                <a:latin typeface="Calibri"/>
                <a:cs typeface="Calibri"/>
              </a:rPr>
              <a:t> </a:t>
            </a:r>
            <a:r>
              <a:rPr sz="1300" spc="10" dirty="0">
                <a:latin typeface="Calibri"/>
                <a:cs typeface="Calibri"/>
              </a:rPr>
              <a:t>the</a:t>
            </a:r>
            <a:r>
              <a:rPr sz="1300" dirty="0">
                <a:latin typeface="Calibri"/>
                <a:cs typeface="Calibri"/>
              </a:rPr>
              <a:t> Priority</a:t>
            </a:r>
            <a:r>
              <a:rPr sz="1300" spc="20" dirty="0">
                <a:latin typeface="Calibri"/>
                <a:cs typeface="Calibri"/>
              </a:rPr>
              <a:t> </a:t>
            </a:r>
            <a:r>
              <a:rPr sz="1300" spc="-5" dirty="0">
                <a:latin typeface="Calibri"/>
                <a:cs typeface="Calibri"/>
              </a:rPr>
              <a:t>for</a:t>
            </a:r>
            <a:r>
              <a:rPr sz="1300" dirty="0">
                <a:latin typeface="Calibri"/>
                <a:cs typeface="Calibri"/>
              </a:rPr>
              <a:t> </a:t>
            </a:r>
            <a:r>
              <a:rPr sz="1300" spc="5" dirty="0">
                <a:latin typeface="Calibri"/>
                <a:cs typeface="Calibri"/>
              </a:rPr>
              <a:t>using</a:t>
            </a:r>
            <a:r>
              <a:rPr sz="1300" dirty="0">
                <a:latin typeface="Calibri"/>
                <a:cs typeface="Calibri"/>
              </a:rPr>
              <a:t> </a:t>
            </a:r>
            <a:r>
              <a:rPr sz="1300" spc="5" dirty="0">
                <a:latin typeface="Calibri"/>
                <a:cs typeface="Calibri"/>
              </a:rPr>
              <a:t>the</a:t>
            </a:r>
            <a:r>
              <a:rPr sz="1300" spc="15" dirty="0">
                <a:latin typeface="Calibri"/>
                <a:cs typeface="Calibri"/>
              </a:rPr>
              <a:t> </a:t>
            </a:r>
            <a:r>
              <a:rPr sz="1300" dirty="0">
                <a:latin typeface="Calibri"/>
                <a:cs typeface="Calibri"/>
              </a:rPr>
              <a:t>terrain</a:t>
            </a:r>
            <a:r>
              <a:rPr sz="1300" spc="-10" dirty="0">
                <a:latin typeface="Calibri"/>
                <a:cs typeface="Calibri"/>
              </a:rPr>
              <a:t> </a:t>
            </a:r>
            <a:r>
              <a:rPr sz="1300" dirty="0">
                <a:latin typeface="Calibri"/>
                <a:cs typeface="Calibri"/>
              </a:rPr>
              <a:t>files</a:t>
            </a:r>
            <a:r>
              <a:rPr sz="1300" spc="10" dirty="0">
                <a:latin typeface="Calibri"/>
                <a:cs typeface="Calibri"/>
              </a:rPr>
              <a:t> </a:t>
            </a:r>
            <a:r>
              <a:rPr sz="1300" spc="5" dirty="0">
                <a:latin typeface="Calibri"/>
                <a:cs typeface="Calibri"/>
              </a:rPr>
              <a:t>(highest</a:t>
            </a:r>
            <a:r>
              <a:rPr sz="1300" spc="-5" dirty="0">
                <a:latin typeface="Calibri"/>
                <a:cs typeface="Calibri"/>
              </a:rPr>
              <a:t> </a:t>
            </a:r>
            <a:r>
              <a:rPr sz="1300" spc="5" dirty="0">
                <a:latin typeface="Calibri"/>
                <a:cs typeface="Calibri"/>
              </a:rPr>
              <a:t>is</a:t>
            </a:r>
            <a:r>
              <a:rPr sz="1300" spc="10" dirty="0">
                <a:latin typeface="Calibri"/>
                <a:cs typeface="Calibri"/>
              </a:rPr>
              <a:t> </a:t>
            </a:r>
            <a:r>
              <a:rPr sz="1300" spc="5" dirty="0">
                <a:latin typeface="Calibri"/>
                <a:cs typeface="Calibri"/>
              </a:rPr>
              <a:t>most</a:t>
            </a:r>
            <a:r>
              <a:rPr sz="1300" spc="30" dirty="0">
                <a:latin typeface="Calibri"/>
                <a:cs typeface="Calibri"/>
              </a:rPr>
              <a:t> </a:t>
            </a:r>
            <a:r>
              <a:rPr sz="1300" dirty="0">
                <a:latin typeface="Calibri"/>
                <a:cs typeface="Calibri"/>
              </a:rPr>
              <a:t>important).</a:t>
            </a:r>
          </a:p>
        </p:txBody>
      </p:sp>
      <p:pic>
        <p:nvPicPr>
          <p:cNvPr id="6" name="Picture 5">
            <a:extLst>
              <a:ext uri="{FF2B5EF4-FFF2-40B4-BE49-F238E27FC236}">
                <a16:creationId xmlns:a16="http://schemas.microsoft.com/office/drawing/2014/main" id="{4B0DFB92-4369-6BEF-8430-41C98BA34E4D}"/>
              </a:ext>
            </a:extLst>
          </p:cNvPr>
          <p:cNvPicPr>
            <a:picLocks noChangeAspect="1"/>
          </p:cNvPicPr>
          <p:nvPr/>
        </p:nvPicPr>
        <p:blipFill rotWithShape="1">
          <a:blip r:embed="rId2"/>
          <a:srcRect r="82045" b="79321"/>
          <a:stretch/>
        </p:blipFill>
        <p:spPr>
          <a:xfrm>
            <a:off x="253958" y="2745162"/>
            <a:ext cx="1641764" cy="1063625"/>
          </a:xfrm>
          <a:prstGeom prst="rect">
            <a:avLst/>
          </a:prstGeom>
        </p:spPr>
      </p:pic>
      <p:pic>
        <p:nvPicPr>
          <p:cNvPr id="7" name="object 2">
            <a:extLst>
              <a:ext uri="{FF2B5EF4-FFF2-40B4-BE49-F238E27FC236}">
                <a16:creationId xmlns:a16="http://schemas.microsoft.com/office/drawing/2014/main" id="{A4C6C8DF-0BF5-F358-FC94-46AAA646657F}"/>
              </a:ext>
            </a:extLst>
          </p:cNvPr>
          <p:cNvPicPr/>
          <p:nvPr/>
        </p:nvPicPr>
        <p:blipFill>
          <a:blip r:embed="rId3" cstate="print"/>
          <a:stretch>
            <a:fillRect/>
          </a:stretch>
        </p:blipFill>
        <p:spPr>
          <a:xfrm>
            <a:off x="3921806" y="2714346"/>
            <a:ext cx="4764994" cy="2188881"/>
          </a:xfrm>
          <a:prstGeom prst="rect">
            <a:avLst/>
          </a:prstGeom>
        </p:spPr>
      </p:pic>
    </p:spTree>
    <p:extLst>
      <p:ext uri="{BB962C8B-B14F-4D97-AF65-F5344CB8AC3E}">
        <p14:creationId xmlns:p14="http://schemas.microsoft.com/office/powerpoint/2010/main" val="3139137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 in </a:t>
            </a:r>
            <a:r>
              <a:rPr lang="en-US" dirty="0" err="1"/>
              <a:t>RasMapper</a:t>
            </a:r>
            <a:endParaRPr lang="en-US" dirty="0"/>
          </a:p>
        </p:txBody>
      </p:sp>
      <p:sp>
        <p:nvSpPr>
          <p:cNvPr id="4" name="object 4">
            <a:extLst>
              <a:ext uri="{FF2B5EF4-FFF2-40B4-BE49-F238E27FC236}">
                <a16:creationId xmlns:a16="http://schemas.microsoft.com/office/drawing/2014/main" id="{F43F90B4-A14B-2D24-EC35-F34C60987BF2}"/>
              </a:ext>
            </a:extLst>
          </p:cNvPr>
          <p:cNvSpPr txBox="1"/>
          <p:nvPr/>
        </p:nvSpPr>
        <p:spPr>
          <a:xfrm>
            <a:off x="360804" y="1410410"/>
            <a:ext cx="8325995" cy="2460354"/>
          </a:xfrm>
          <a:prstGeom prst="rect">
            <a:avLst/>
          </a:prstGeom>
        </p:spPr>
        <p:txBody>
          <a:bodyPr vert="horz" wrap="square" lIns="0" tIns="12065" rIns="0" bIns="0" rtlCol="0">
            <a:spAutoFit/>
          </a:bodyPr>
          <a:lstStyle/>
          <a:p>
            <a:pPr marL="12700" marR="222885">
              <a:lnSpc>
                <a:spcPct val="101600"/>
              </a:lnSpc>
              <a:spcBef>
                <a:spcPts val="95"/>
              </a:spcBef>
            </a:pPr>
            <a:r>
              <a:rPr sz="1300" spc="10" dirty="0">
                <a:latin typeface="Calibri"/>
                <a:cs typeface="Calibri"/>
              </a:rPr>
              <a:t>Once </a:t>
            </a:r>
            <a:r>
              <a:rPr sz="1300" spc="5" dirty="0">
                <a:latin typeface="Calibri"/>
                <a:cs typeface="Calibri"/>
              </a:rPr>
              <a:t>a</a:t>
            </a:r>
            <a:r>
              <a:rPr sz="1300" dirty="0">
                <a:latin typeface="Calibri"/>
                <a:cs typeface="Calibri"/>
              </a:rPr>
              <a:t> projection</a:t>
            </a:r>
            <a:r>
              <a:rPr sz="1300" spc="20" dirty="0">
                <a:latin typeface="Calibri"/>
                <a:cs typeface="Calibri"/>
              </a:rPr>
              <a:t> </a:t>
            </a:r>
            <a:r>
              <a:rPr sz="1300" spc="-5" dirty="0">
                <a:latin typeface="Calibri"/>
                <a:cs typeface="Calibri"/>
              </a:rPr>
              <a:t>is</a:t>
            </a:r>
            <a:r>
              <a:rPr sz="1300" spc="25" dirty="0">
                <a:latin typeface="Calibri"/>
                <a:cs typeface="Calibri"/>
              </a:rPr>
              <a:t> </a:t>
            </a:r>
            <a:r>
              <a:rPr sz="1300" spc="5" dirty="0">
                <a:latin typeface="Calibri"/>
                <a:cs typeface="Calibri"/>
              </a:rPr>
              <a:t>defined,</a:t>
            </a:r>
            <a:r>
              <a:rPr sz="1300" spc="-25" dirty="0">
                <a:latin typeface="Calibri"/>
                <a:cs typeface="Calibri"/>
              </a:rPr>
              <a:t> </a:t>
            </a:r>
            <a:r>
              <a:rPr sz="1300" spc="10" dirty="0">
                <a:latin typeface="Calibri"/>
                <a:cs typeface="Calibri"/>
              </a:rPr>
              <a:t>then</a:t>
            </a:r>
            <a:r>
              <a:rPr sz="1300" spc="-20" dirty="0">
                <a:latin typeface="Calibri"/>
                <a:cs typeface="Calibri"/>
              </a:rPr>
              <a:t> </a:t>
            </a:r>
            <a:r>
              <a:rPr sz="1300" spc="5" dirty="0">
                <a:latin typeface="Calibri"/>
                <a:cs typeface="Calibri"/>
              </a:rPr>
              <a:t>you</a:t>
            </a:r>
            <a:r>
              <a:rPr sz="1300" spc="-10" dirty="0">
                <a:latin typeface="Calibri"/>
                <a:cs typeface="Calibri"/>
              </a:rPr>
              <a:t> </a:t>
            </a:r>
            <a:r>
              <a:rPr sz="1300" spc="5" dirty="0">
                <a:latin typeface="Calibri"/>
                <a:cs typeface="Calibri"/>
              </a:rPr>
              <a:t>can </a:t>
            </a:r>
            <a:r>
              <a:rPr sz="1300" spc="10" dirty="0">
                <a:latin typeface="Calibri"/>
                <a:cs typeface="Calibri"/>
              </a:rPr>
              <a:t>Add</a:t>
            </a:r>
            <a:r>
              <a:rPr sz="1300" spc="-10" dirty="0">
                <a:latin typeface="Calibri"/>
                <a:cs typeface="Calibri"/>
              </a:rPr>
              <a:t> </a:t>
            </a:r>
            <a:r>
              <a:rPr sz="1300" spc="5" dirty="0">
                <a:latin typeface="Calibri"/>
                <a:cs typeface="Calibri"/>
              </a:rPr>
              <a:t>a</a:t>
            </a:r>
            <a:r>
              <a:rPr sz="1300" spc="15" dirty="0">
                <a:latin typeface="Calibri"/>
                <a:cs typeface="Calibri"/>
              </a:rPr>
              <a:t> </a:t>
            </a:r>
            <a:r>
              <a:rPr sz="1300" spc="10" dirty="0">
                <a:latin typeface="Calibri"/>
                <a:cs typeface="Calibri"/>
              </a:rPr>
              <a:t>New</a:t>
            </a:r>
            <a:r>
              <a:rPr sz="1300" spc="20" dirty="0">
                <a:latin typeface="Calibri"/>
                <a:cs typeface="Calibri"/>
              </a:rPr>
              <a:t> </a:t>
            </a:r>
            <a:r>
              <a:rPr sz="1300" spc="-15" dirty="0">
                <a:latin typeface="Calibri"/>
                <a:cs typeface="Calibri"/>
              </a:rPr>
              <a:t>Terrain.</a:t>
            </a:r>
            <a:r>
              <a:rPr sz="1300" spc="30" dirty="0">
                <a:latin typeface="Calibri"/>
                <a:cs typeface="Calibri"/>
              </a:rPr>
              <a:t> </a:t>
            </a:r>
            <a:endParaRPr lang="it-IT" sz="1300" spc="30" dirty="0">
              <a:latin typeface="Calibri"/>
              <a:cs typeface="Calibri"/>
            </a:endParaRPr>
          </a:p>
          <a:p>
            <a:pPr marL="12700" marR="222885">
              <a:lnSpc>
                <a:spcPct val="101600"/>
              </a:lnSpc>
              <a:spcBef>
                <a:spcPts val="95"/>
              </a:spcBef>
            </a:pPr>
            <a:r>
              <a:rPr sz="1300" spc="10" dirty="0">
                <a:latin typeface="Calibri"/>
                <a:cs typeface="Calibri"/>
              </a:rPr>
              <a:t>The</a:t>
            </a:r>
            <a:r>
              <a:rPr sz="1300" dirty="0">
                <a:latin typeface="Calibri"/>
                <a:cs typeface="Calibri"/>
              </a:rPr>
              <a:t> </a:t>
            </a:r>
            <a:r>
              <a:rPr sz="1300" spc="-15" dirty="0">
                <a:latin typeface="Calibri"/>
                <a:cs typeface="Calibri"/>
              </a:rPr>
              <a:t>Terrain </a:t>
            </a:r>
            <a:r>
              <a:rPr sz="1300" spc="5" dirty="0">
                <a:latin typeface="Calibri"/>
                <a:cs typeface="Calibri"/>
              </a:rPr>
              <a:t>will</a:t>
            </a:r>
            <a:r>
              <a:rPr sz="1300" spc="15" dirty="0">
                <a:latin typeface="Calibri"/>
                <a:cs typeface="Calibri"/>
              </a:rPr>
              <a:t> </a:t>
            </a:r>
            <a:r>
              <a:rPr sz="1300" spc="10" dirty="0">
                <a:latin typeface="Calibri"/>
                <a:cs typeface="Calibri"/>
              </a:rPr>
              <a:t>be </a:t>
            </a:r>
            <a:r>
              <a:rPr sz="1300" spc="-280" dirty="0">
                <a:latin typeface="Calibri"/>
                <a:cs typeface="Calibri"/>
              </a:rPr>
              <a:t> </a:t>
            </a:r>
            <a:r>
              <a:rPr sz="1300" dirty="0">
                <a:latin typeface="Calibri"/>
                <a:cs typeface="Calibri"/>
              </a:rPr>
              <a:t>created</a:t>
            </a:r>
            <a:r>
              <a:rPr sz="1300" spc="-15" dirty="0">
                <a:latin typeface="Calibri"/>
                <a:cs typeface="Calibri"/>
              </a:rPr>
              <a:t> </a:t>
            </a:r>
            <a:r>
              <a:rPr sz="1300" dirty="0">
                <a:latin typeface="Calibri"/>
                <a:cs typeface="Calibri"/>
              </a:rPr>
              <a:t>from</a:t>
            </a:r>
            <a:r>
              <a:rPr sz="1300" spc="10" dirty="0">
                <a:latin typeface="Calibri"/>
                <a:cs typeface="Calibri"/>
              </a:rPr>
              <a:t> </a:t>
            </a:r>
            <a:r>
              <a:rPr sz="1300" spc="5" dirty="0">
                <a:latin typeface="Calibri"/>
                <a:cs typeface="Calibri"/>
              </a:rPr>
              <a:t>input</a:t>
            </a:r>
            <a:r>
              <a:rPr sz="1300" spc="-10" dirty="0">
                <a:latin typeface="Calibri"/>
                <a:cs typeface="Calibri"/>
              </a:rPr>
              <a:t> </a:t>
            </a:r>
            <a:r>
              <a:rPr sz="1300" spc="-5" dirty="0">
                <a:latin typeface="Calibri"/>
                <a:cs typeface="Calibri"/>
              </a:rPr>
              <a:t>terrain</a:t>
            </a:r>
            <a:r>
              <a:rPr sz="1300" spc="-15" dirty="0">
                <a:latin typeface="Calibri"/>
                <a:cs typeface="Calibri"/>
              </a:rPr>
              <a:t> </a:t>
            </a:r>
            <a:r>
              <a:rPr sz="1300" spc="5" dirty="0">
                <a:latin typeface="Calibri"/>
                <a:cs typeface="Calibri"/>
              </a:rPr>
              <a:t>models.</a:t>
            </a:r>
            <a:r>
              <a:rPr sz="1300" spc="25" dirty="0">
                <a:latin typeface="Calibri"/>
                <a:cs typeface="Calibri"/>
              </a:rPr>
              <a:t> </a:t>
            </a:r>
            <a:endParaRPr lang="it-IT" sz="1300" spc="5" dirty="0">
              <a:latin typeface="Calibri"/>
              <a:cs typeface="Calibri"/>
            </a:endParaRPr>
          </a:p>
          <a:p>
            <a:pPr marL="12700" marR="222885">
              <a:lnSpc>
                <a:spcPct val="101600"/>
              </a:lnSpc>
              <a:spcBef>
                <a:spcPts val="95"/>
              </a:spcBef>
            </a:pPr>
            <a:endParaRPr sz="1300" dirty="0">
              <a:latin typeface="Calibri"/>
              <a:cs typeface="Calibri"/>
            </a:endParaRPr>
          </a:p>
          <a:p>
            <a:pPr marL="264160" marR="105410" indent="-251460">
              <a:lnSpc>
                <a:spcPct val="101499"/>
              </a:lnSpc>
              <a:buAutoNum type="arabicPeriod"/>
              <a:tabLst>
                <a:tab pos="264160" algn="l"/>
              </a:tabLst>
            </a:pPr>
            <a:r>
              <a:rPr lang="it-IT" sz="1300" spc="5" dirty="0">
                <a:latin typeface="Calibri"/>
                <a:cs typeface="Calibri"/>
              </a:rPr>
              <a:t>D</a:t>
            </a:r>
            <a:r>
              <a:rPr sz="1300" spc="5" dirty="0" err="1">
                <a:latin typeface="Calibri"/>
                <a:cs typeface="Calibri"/>
              </a:rPr>
              <a:t>ecide</a:t>
            </a:r>
            <a:r>
              <a:rPr sz="1300" dirty="0">
                <a:latin typeface="Calibri"/>
                <a:cs typeface="Calibri"/>
              </a:rPr>
              <a:t> </a:t>
            </a:r>
            <a:r>
              <a:rPr sz="1300" spc="5" dirty="0">
                <a:latin typeface="Calibri"/>
                <a:cs typeface="Calibri"/>
              </a:rPr>
              <a:t>on</a:t>
            </a:r>
            <a:r>
              <a:rPr sz="1300" spc="20" dirty="0">
                <a:latin typeface="Calibri"/>
                <a:cs typeface="Calibri"/>
              </a:rPr>
              <a:t> </a:t>
            </a:r>
            <a:r>
              <a:rPr sz="1300" spc="5" dirty="0">
                <a:latin typeface="Calibri"/>
                <a:cs typeface="Calibri"/>
              </a:rPr>
              <a:t>the</a:t>
            </a:r>
            <a:r>
              <a:rPr sz="1300" dirty="0">
                <a:latin typeface="Calibri"/>
                <a:cs typeface="Calibri"/>
              </a:rPr>
              <a:t> </a:t>
            </a:r>
            <a:r>
              <a:rPr sz="1300" spc="10" dirty="0">
                <a:latin typeface="Calibri"/>
                <a:cs typeface="Calibri"/>
              </a:rPr>
              <a:t>Name</a:t>
            </a:r>
            <a:r>
              <a:rPr sz="1300" spc="15" dirty="0">
                <a:latin typeface="Calibri"/>
                <a:cs typeface="Calibri"/>
              </a:rPr>
              <a:t> </a:t>
            </a:r>
            <a:r>
              <a:rPr sz="1300" spc="5" dirty="0">
                <a:latin typeface="Calibri"/>
                <a:cs typeface="Calibri"/>
              </a:rPr>
              <a:t>and</a:t>
            </a:r>
            <a:r>
              <a:rPr sz="1300" spc="-10" dirty="0">
                <a:latin typeface="Calibri"/>
                <a:cs typeface="Calibri"/>
              </a:rPr>
              <a:t> </a:t>
            </a:r>
            <a:r>
              <a:rPr sz="1300" dirty="0">
                <a:latin typeface="Calibri"/>
                <a:cs typeface="Calibri"/>
              </a:rPr>
              <a:t>location</a:t>
            </a:r>
            <a:r>
              <a:rPr sz="1300" spc="20" dirty="0">
                <a:latin typeface="Calibri"/>
                <a:cs typeface="Calibri"/>
              </a:rPr>
              <a:t> </a:t>
            </a:r>
            <a:r>
              <a:rPr sz="1300" dirty="0">
                <a:latin typeface="Calibri"/>
                <a:cs typeface="Calibri"/>
              </a:rPr>
              <a:t>to</a:t>
            </a:r>
            <a:r>
              <a:rPr sz="1300" spc="5" dirty="0">
                <a:latin typeface="Calibri"/>
                <a:cs typeface="Calibri"/>
              </a:rPr>
              <a:t> </a:t>
            </a:r>
            <a:r>
              <a:rPr sz="1300" dirty="0">
                <a:latin typeface="Calibri"/>
                <a:cs typeface="Calibri"/>
              </a:rPr>
              <a:t>store </a:t>
            </a:r>
            <a:r>
              <a:rPr sz="1300" spc="10" dirty="0">
                <a:latin typeface="Calibri"/>
                <a:cs typeface="Calibri"/>
              </a:rPr>
              <a:t>the</a:t>
            </a:r>
            <a:r>
              <a:rPr sz="1300" spc="-10" dirty="0">
                <a:latin typeface="Calibri"/>
                <a:cs typeface="Calibri"/>
              </a:rPr>
              <a:t> </a:t>
            </a:r>
            <a:r>
              <a:rPr sz="1300" dirty="0">
                <a:latin typeface="Calibri"/>
                <a:cs typeface="Calibri"/>
              </a:rPr>
              <a:t>data</a:t>
            </a:r>
            <a:r>
              <a:rPr sz="1300" spc="-20" dirty="0">
                <a:latin typeface="Calibri"/>
                <a:cs typeface="Calibri"/>
              </a:rPr>
              <a:t> </a:t>
            </a:r>
            <a:r>
              <a:rPr sz="1300" spc="10" dirty="0">
                <a:latin typeface="Calibri"/>
                <a:cs typeface="Calibri"/>
              </a:rPr>
              <a:t>and</a:t>
            </a:r>
            <a:r>
              <a:rPr sz="1300" spc="5" dirty="0">
                <a:latin typeface="Calibri"/>
                <a:cs typeface="Calibri"/>
              </a:rPr>
              <a:t> the</a:t>
            </a:r>
            <a:r>
              <a:rPr sz="1300" dirty="0">
                <a:latin typeface="Calibri"/>
                <a:cs typeface="Calibri"/>
              </a:rPr>
              <a:t> </a:t>
            </a:r>
            <a:r>
              <a:rPr sz="1300" spc="10" dirty="0">
                <a:latin typeface="Calibri"/>
                <a:cs typeface="Calibri"/>
              </a:rPr>
              <a:t>name</a:t>
            </a:r>
            <a:r>
              <a:rPr sz="1300" dirty="0">
                <a:latin typeface="Calibri"/>
                <a:cs typeface="Calibri"/>
              </a:rPr>
              <a:t> </a:t>
            </a:r>
            <a:r>
              <a:rPr sz="1300" spc="-5" dirty="0">
                <a:latin typeface="Calibri"/>
                <a:cs typeface="Calibri"/>
              </a:rPr>
              <a:t>is</a:t>
            </a:r>
            <a:r>
              <a:rPr sz="1300" spc="30" dirty="0">
                <a:latin typeface="Calibri"/>
                <a:cs typeface="Calibri"/>
              </a:rPr>
              <a:t> </a:t>
            </a:r>
            <a:r>
              <a:rPr sz="1300" spc="5" dirty="0">
                <a:latin typeface="Calibri"/>
                <a:cs typeface="Calibri"/>
              </a:rPr>
              <a:t>used </a:t>
            </a:r>
            <a:r>
              <a:rPr sz="1300" dirty="0">
                <a:latin typeface="Calibri"/>
                <a:cs typeface="Calibri"/>
              </a:rPr>
              <a:t>to </a:t>
            </a:r>
            <a:r>
              <a:rPr sz="1300" spc="-280" dirty="0">
                <a:latin typeface="Calibri"/>
                <a:cs typeface="Calibri"/>
              </a:rPr>
              <a:t> </a:t>
            </a:r>
            <a:r>
              <a:rPr sz="1300" dirty="0">
                <a:latin typeface="Calibri"/>
                <a:cs typeface="Calibri"/>
              </a:rPr>
              <a:t>create</a:t>
            </a:r>
            <a:r>
              <a:rPr sz="1300" spc="-10" dirty="0">
                <a:latin typeface="Calibri"/>
                <a:cs typeface="Calibri"/>
              </a:rPr>
              <a:t> </a:t>
            </a:r>
            <a:r>
              <a:rPr sz="1300" spc="5" dirty="0">
                <a:latin typeface="Calibri"/>
                <a:cs typeface="Calibri"/>
              </a:rPr>
              <a:t>a</a:t>
            </a:r>
            <a:r>
              <a:rPr sz="1300" spc="10" dirty="0">
                <a:latin typeface="Calibri"/>
                <a:cs typeface="Calibri"/>
              </a:rPr>
              <a:t> </a:t>
            </a:r>
            <a:r>
              <a:rPr sz="1300" spc="5" dirty="0">
                <a:latin typeface="Calibri"/>
                <a:cs typeface="Calibri"/>
              </a:rPr>
              <a:t>GeoTIFF</a:t>
            </a:r>
            <a:r>
              <a:rPr sz="1300" spc="10" dirty="0">
                <a:latin typeface="Calibri"/>
                <a:cs typeface="Calibri"/>
              </a:rPr>
              <a:t> </a:t>
            </a:r>
            <a:r>
              <a:rPr sz="1300" dirty="0">
                <a:latin typeface="Calibri"/>
                <a:cs typeface="Calibri"/>
              </a:rPr>
              <a:t>of</a:t>
            </a:r>
            <a:r>
              <a:rPr sz="1300" spc="15" dirty="0">
                <a:latin typeface="Calibri"/>
                <a:cs typeface="Calibri"/>
              </a:rPr>
              <a:t> </a:t>
            </a:r>
            <a:r>
              <a:rPr sz="1300" spc="10" dirty="0">
                <a:latin typeface="Calibri"/>
                <a:cs typeface="Calibri"/>
              </a:rPr>
              <a:t>each</a:t>
            </a:r>
            <a:r>
              <a:rPr sz="1300" spc="-15" dirty="0">
                <a:latin typeface="Calibri"/>
                <a:cs typeface="Calibri"/>
              </a:rPr>
              <a:t> </a:t>
            </a:r>
            <a:r>
              <a:rPr sz="1300" spc="5" dirty="0">
                <a:latin typeface="Calibri"/>
                <a:cs typeface="Calibri"/>
              </a:rPr>
              <a:t>of</a:t>
            </a:r>
            <a:r>
              <a:rPr sz="1300" spc="15" dirty="0">
                <a:latin typeface="Calibri"/>
                <a:cs typeface="Calibri"/>
              </a:rPr>
              <a:t> </a:t>
            </a:r>
            <a:r>
              <a:rPr sz="1300" spc="5" dirty="0">
                <a:latin typeface="Calibri"/>
                <a:cs typeface="Calibri"/>
              </a:rPr>
              <a:t>the</a:t>
            </a:r>
            <a:r>
              <a:rPr sz="1300" spc="-5" dirty="0">
                <a:latin typeface="Calibri"/>
                <a:cs typeface="Calibri"/>
              </a:rPr>
              <a:t> </a:t>
            </a:r>
            <a:r>
              <a:rPr sz="1300" spc="5" dirty="0">
                <a:latin typeface="Calibri"/>
                <a:cs typeface="Calibri"/>
              </a:rPr>
              <a:t>input</a:t>
            </a:r>
            <a:r>
              <a:rPr sz="1300" spc="-25" dirty="0">
                <a:latin typeface="Calibri"/>
                <a:cs typeface="Calibri"/>
              </a:rPr>
              <a:t> </a:t>
            </a:r>
            <a:r>
              <a:rPr sz="1300" spc="5" dirty="0">
                <a:latin typeface="Calibri"/>
                <a:cs typeface="Calibri"/>
              </a:rPr>
              <a:t>files</a:t>
            </a:r>
            <a:endParaRPr sz="1300" dirty="0">
              <a:latin typeface="Calibri"/>
              <a:cs typeface="Calibri"/>
            </a:endParaRPr>
          </a:p>
          <a:p>
            <a:pPr marL="264160" indent="-251460">
              <a:lnSpc>
                <a:spcPct val="100000"/>
              </a:lnSpc>
              <a:spcBef>
                <a:spcPts val="25"/>
              </a:spcBef>
              <a:buAutoNum type="arabicPeriod"/>
              <a:tabLst>
                <a:tab pos="264160" algn="l"/>
              </a:tabLst>
            </a:pPr>
            <a:r>
              <a:rPr lang="it-IT" sz="1300" spc="5" dirty="0">
                <a:latin typeface="Calibri"/>
                <a:cs typeface="Calibri"/>
              </a:rPr>
              <a:t>S</a:t>
            </a:r>
            <a:r>
              <a:rPr sz="1300" spc="5" dirty="0" err="1">
                <a:latin typeface="Calibri"/>
                <a:cs typeface="Calibri"/>
              </a:rPr>
              <a:t>pecify</a:t>
            </a:r>
            <a:r>
              <a:rPr sz="1300" spc="-20" dirty="0">
                <a:latin typeface="Calibri"/>
                <a:cs typeface="Calibri"/>
              </a:rPr>
              <a:t> </a:t>
            </a:r>
            <a:r>
              <a:rPr sz="1300" spc="10" dirty="0">
                <a:latin typeface="Calibri"/>
                <a:cs typeface="Calibri"/>
              </a:rPr>
              <a:t>the</a:t>
            </a:r>
            <a:r>
              <a:rPr sz="1300" dirty="0">
                <a:latin typeface="Calibri"/>
                <a:cs typeface="Calibri"/>
              </a:rPr>
              <a:t> Priority</a:t>
            </a:r>
            <a:r>
              <a:rPr sz="1300" spc="20" dirty="0">
                <a:latin typeface="Calibri"/>
                <a:cs typeface="Calibri"/>
              </a:rPr>
              <a:t> </a:t>
            </a:r>
            <a:r>
              <a:rPr sz="1300" spc="-5" dirty="0">
                <a:latin typeface="Calibri"/>
                <a:cs typeface="Calibri"/>
              </a:rPr>
              <a:t>for</a:t>
            </a:r>
            <a:r>
              <a:rPr sz="1300" dirty="0">
                <a:latin typeface="Calibri"/>
                <a:cs typeface="Calibri"/>
              </a:rPr>
              <a:t> </a:t>
            </a:r>
            <a:r>
              <a:rPr sz="1300" spc="5" dirty="0">
                <a:latin typeface="Calibri"/>
                <a:cs typeface="Calibri"/>
              </a:rPr>
              <a:t>using</a:t>
            </a:r>
            <a:r>
              <a:rPr sz="1300" dirty="0">
                <a:latin typeface="Calibri"/>
                <a:cs typeface="Calibri"/>
              </a:rPr>
              <a:t> </a:t>
            </a:r>
            <a:r>
              <a:rPr sz="1300" spc="5" dirty="0">
                <a:latin typeface="Calibri"/>
                <a:cs typeface="Calibri"/>
              </a:rPr>
              <a:t>the</a:t>
            </a:r>
            <a:r>
              <a:rPr sz="1300" spc="15" dirty="0">
                <a:latin typeface="Calibri"/>
                <a:cs typeface="Calibri"/>
              </a:rPr>
              <a:t> </a:t>
            </a:r>
            <a:r>
              <a:rPr sz="1300" dirty="0">
                <a:latin typeface="Calibri"/>
                <a:cs typeface="Calibri"/>
              </a:rPr>
              <a:t>terrain</a:t>
            </a:r>
            <a:r>
              <a:rPr sz="1300" spc="-10" dirty="0">
                <a:latin typeface="Calibri"/>
                <a:cs typeface="Calibri"/>
              </a:rPr>
              <a:t> </a:t>
            </a:r>
            <a:r>
              <a:rPr sz="1300" dirty="0">
                <a:latin typeface="Calibri"/>
                <a:cs typeface="Calibri"/>
              </a:rPr>
              <a:t>files</a:t>
            </a:r>
            <a:r>
              <a:rPr sz="1300" spc="10" dirty="0">
                <a:latin typeface="Calibri"/>
                <a:cs typeface="Calibri"/>
              </a:rPr>
              <a:t> </a:t>
            </a:r>
            <a:r>
              <a:rPr sz="1300" spc="5" dirty="0">
                <a:latin typeface="Calibri"/>
                <a:cs typeface="Calibri"/>
              </a:rPr>
              <a:t>(highest</a:t>
            </a:r>
            <a:r>
              <a:rPr sz="1300" spc="-5" dirty="0">
                <a:latin typeface="Calibri"/>
                <a:cs typeface="Calibri"/>
              </a:rPr>
              <a:t> </a:t>
            </a:r>
            <a:r>
              <a:rPr sz="1300" spc="5" dirty="0">
                <a:latin typeface="Calibri"/>
                <a:cs typeface="Calibri"/>
              </a:rPr>
              <a:t>is</a:t>
            </a:r>
            <a:r>
              <a:rPr sz="1300" spc="10" dirty="0">
                <a:latin typeface="Calibri"/>
                <a:cs typeface="Calibri"/>
              </a:rPr>
              <a:t> </a:t>
            </a:r>
            <a:r>
              <a:rPr sz="1300" spc="5" dirty="0">
                <a:latin typeface="Calibri"/>
                <a:cs typeface="Calibri"/>
              </a:rPr>
              <a:t>most</a:t>
            </a:r>
            <a:r>
              <a:rPr sz="1300" spc="30" dirty="0">
                <a:latin typeface="Calibri"/>
                <a:cs typeface="Calibri"/>
              </a:rPr>
              <a:t> </a:t>
            </a:r>
            <a:r>
              <a:rPr sz="1300" dirty="0">
                <a:latin typeface="Calibri"/>
                <a:cs typeface="Calibri"/>
              </a:rPr>
              <a:t>important).</a:t>
            </a:r>
          </a:p>
          <a:p>
            <a:pPr marL="264160" marR="512445" indent="-251460">
              <a:lnSpc>
                <a:spcPct val="101499"/>
              </a:lnSpc>
              <a:buAutoNum type="arabicPeriod"/>
              <a:tabLst>
                <a:tab pos="264160" algn="l"/>
              </a:tabLst>
            </a:pPr>
            <a:r>
              <a:rPr lang="it-IT" sz="1300" dirty="0">
                <a:latin typeface="Calibri"/>
                <a:cs typeface="Calibri"/>
              </a:rPr>
              <a:t>P</a:t>
            </a:r>
            <a:r>
              <a:rPr sz="1300" dirty="0" err="1">
                <a:latin typeface="Calibri"/>
                <a:cs typeface="Calibri"/>
              </a:rPr>
              <a:t>ovide</a:t>
            </a:r>
            <a:r>
              <a:rPr sz="1300" dirty="0">
                <a:latin typeface="Calibri"/>
                <a:cs typeface="Calibri"/>
              </a:rPr>
              <a:t> </a:t>
            </a:r>
            <a:r>
              <a:rPr sz="1300" spc="5" dirty="0">
                <a:latin typeface="Calibri"/>
                <a:cs typeface="Calibri"/>
              </a:rPr>
              <a:t>the</a:t>
            </a:r>
            <a:r>
              <a:rPr sz="1300" spc="-5" dirty="0">
                <a:latin typeface="Calibri"/>
                <a:cs typeface="Calibri"/>
              </a:rPr>
              <a:t> </a:t>
            </a:r>
            <a:r>
              <a:rPr sz="1300" spc="5" dirty="0">
                <a:latin typeface="Calibri"/>
                <a:cs typeface="Calibri"/>
              </a:rPr>
              <a:t>Rounding</a:t>
            </a:r>
            <a:r>
              <a:rPr sz="1300" spc="-15" dirty="0">
                <a:latin typeface="Calibri"/>
                <a:cs typeface="Calibri"/>
              </a:rPr>
              <a:t> </a:t>
            </a:r>
            <a:r>
              <a:rPr sz="1300" dirty="0">
                <a:latin typeface="Calibri"/>
                <a:cs typeface="Calibri"/>
              </a:rPr>
              <a:t>Precision </a:t>
            </a:r>
            <a:r>
              <a:rPr sz="1300" spc="10" dirty="0">
                <a:latin typeface="Calibri"/>
                <a:cs typeface="Calibri"/>
              </a:rPr>
              <a:t>and</a:t>
            </a:r>
            <a:r>
              <a:rPr sz="1300" spc="5" dirty="0">
                <a:latin typeface="Calibri"/>
                <a:cs typeface="Calibri"/>
              </a:rPr>
              <a:t> as the</a:t>
            </a:r>
            <a:r>
              <a:rPr sz="1300" spc="15" dirty="0">
                <a:latin typeface="Calibri"/>
                <a:cs typeface="Calibri"/>
              </a:rPr>
              <a:t> </a:t>
            </a:r>
            <a:r>
              <a:rPr sz="1300" spc="5" dirty="0">
                <a:latin typeface="Calibri"/>
                <a:cs typeface="Calibri"/>
              </a:rPr>
              <a:t>GeoTIFF</a:t>
            </a:r>
            <a:r>
              <a:rPr sz="1300" spc="15" dirty="0">
                <a:latin typeface="Calibri"/>
                <a:cs typeface="Calibri"/>
              </a:rPr>
              <a:t> </a:t>
            </a:r>
            <a:r>
              <a:rPr sz="1300" spc="-5" dirty="0">
                <a:latin typeface="Calibri"/>
                <a:cs typeface="Calibri"/>
              </a:rPr>
              <a:t>is</a:t>
            </a:r>
            <a:r>
              <a:rPr sz="1300" spc="20" dirty="0">
                <a:latin typeface="Calibri"/>
                <a:cs typeface="Calibri"/>
              </a:rPr>
              <a:t> </a:t>
            </a:r>
            <a:r>
              <a:rPr sz="1300" spc="5" dirty="0">
                <a:latin typeface="Calibri"/>
                <a:cs typeface="Calibri"/>
              </a:rPr>
              <a:t>built</a:t>
            </a:r>
            <a:r>
              <a:rPr sz="1300" spc="-5" dirty="0">
                <a:latin typeface="Calibri"/>
                <a:cs typeface="Calibri"/>
              </a:rPr>
              <a:t> </a:t>
            </a:r>
            <a:r>
              <a:rPr sz="1300" spc="10" dirty="0">
                <a:latin typeface="Calibri"/>
                <a:cs typeface="Calibri"/>
              </a:rPr>
              <a:t>the</a:t>
            </a:r>
            <a:r>
              <a:rPr sz="1300" spc="-5" dirty="0">
                <a:latin typeface="Calibri"/>
                <a:cs typeface="Calibri"/>
              </a:rPr>
              <a:t> </a:t>
            </a:r>
            <a:r>
              <a:rPr sz="1300" dirty="0">
                <a:latin typeface="Calibri"/>
                <a:cs typeface="Calibri"/>
              </a:rPr>
              <a:t>data </a:t>
            </a:r>
            <a:r>
              <a:rPr sz="1300" spc="5" dirty="0">
                <a:latin typeface="Calibri"/>
                <a:cs typeface="Calibri"/>
              </a:rPr>
              <a:t>is </a:t>
            </a:r>
            <a:r>
              <a:rPr sz="1300" spc="-280" dirty="0">
                <a:latin typeface="Calibri"/>
                <a:cs typeface="Calibri"/>
              </a:rPr>
              <a:t> </a:t>
            </a:r>
            <a:r>
              <a:rPr sz="1300" spc="5" dirty="0">
                <a:latin typeface="Calibri"/>
                <a:cs typeface="Calibri"/>
              </a:rPr>
              <a:t>rounded,</a:t>
            </a:r>
            <a:r>
              <a:rPr sz="1300" spc="-25" dirty="0">
                <a:latin typeface="Calibri"/>
                <a:cs typeface="Calibri"/>
              </a:rPr>
              <a:t> </a:t>
            </a:r>
            <a:r>
              <a:rPr sz="1300" spc="5" dirty="0">
                <a:latin typeface="Calibri"/>
                <a:cs typeface="Calibri"/>
              </a:rPr>
              <a:t>compressed,</a:t>
            </a:r>
            <a:r>
              <a:rPr sz="1300" spc="10" dirty="0">
                <a:latin typeface="Calibri"/>
                <a:cs typeface="Calibri"/>
              </a:rPr>
              <a:t> and</a:t>
            </a:r>
            <a:r>
              <a:rPr sz="1300" spc="-25" dirty="0">
                <a:latin typeface="Calibri"/>
                <a:cs typeface="Calibri"/>
              </a:rPr>
              <a:t> </a:t>
            </a:r>
            <a:r>
              <a:rPr sz="1300" spc="5" dirty="0">
                <a:latin typeface="Calibri"/>
                <a:cs typeface="Calibri"/>
              </a:rPr>
              <a:t>tiled.</a:t>
            </a:r>
            <a:endParaRPr sz="1300" dirty="0">
              <a:latin typeface="Calibri"/>
              <a:cs typeface="Calibri"/>
            </a:endParaRPr>
          </a:p>
          <a:p>
            <a:pPr marL="264160" indent="-251460">
              <a:lnSpc>
                <a:spcPct val="100000"/>
              </a:lnSpc>
              <a:spcBef>
                <a:spcPts val="25"/>
              </a:spcBef>
              <a:buAutoNum type="arabicPeriod"/>
              <a:tabLst>
                <a:tab pos="264160" algn="l"/>
              </a:tabLst>
            </a:pPr>
            <a:r>
              <a:rPr sz="1300" spc="10" dirty="0">
                <a:latin typeface="Calibri"/>
                <a:cs typeface="Calibri"/>
              </a:rPr>
              <a:t>The</a:t>
            </a:r>
            <a:r>
              <a:rPr sz="1300" spc="-10" dirty="0">
                <a:latin typeface="Calibri"/>
                <a:cs typeface="Calibri"/>
              </a:rPr>
              <a:t> </a:t>
            </a:r>
            <a:r>
              <a:rPr sz="1300" dirty="0">
                <a:latin typeface="Calibri"/>
                <a:cs typeface="Calibri"/>
              </a:rPr>
              <a:t>data</a:t>
            </a:r>
            <a:r>
              <a:rPr sz="1300" spc="-5" dirty="0">
                <a:latin typeface="Calibri"/>
                <a:cs typeface="Calibri"/>
              </a:rPr>
              <a:t> </a:t>
            </a:r>
            <a:r>
              <a:rPr sz="1300" spc="5" dirty="0">
                <a:latin typeface="Calibri"/>
                <a:cs typeface="Calibri"/>
              </a:rPr>
              <a:t>is</a:t>
            </a:r>
            <a:r>
              <a:rPr sz="1300" spc="20" dirty="0">
                <a:latin typeface="Calibri"/>
                <a:cs typeface="Calibri"/>
              </a:rPr>
              <a:t> </a:t>
            </a:r>
            <a:r>
              <a:rPr sz="1300" dirty="0">
                <a:latin typeface="Calibri"/>
                <a:cs typeface="Calibri"/>
              </a:rPr>
              <a:t>projected </a:t>
            </a:r>
            <a:r>
              <a:rPr sz="1300" spc="-5" dirty="0">
                <a:latin typeface="Calibri"/>
                <a:cs typeface="Calibri"/>
              </a:rPr>
              <a:t>(if</a:t>
            </a:r>
            <a:r>
              <a:rPr sz="1300" dirty="0">
                <a:latin typeface="Calibri"/>
                <a:cs typeface="Calibri"/>
              </a:rPr>
              <a:t> </a:t>
            </a:r>
            <a:r>
              <a:rPr sz="1300" spc="5" dirty="0">
                <a:latin typeface="Calibri"/>
                <a:cs typeface="Calibri"/>
              </a:rPr>
              <a:t>necessary)</a:t>
            </a:r>
            <a:endParaRPr sz="1300" dirty="0">
              <a:latin typeface="Calibri"/>
              <a:cs typeface="Calibri"/>
            </a:endParaRPr>
          </a:p>
          <a:p>
            <a:pPr marL="264160" marR="5080" indent="-251460">
              <a:lnSpc>
                <a:spcPct val="101499"/>
              </a:lnSpc>
              <a:buAutoNum type="arabicPeriod"/>
              <a:tabLst>
                <a:tab pos="264160" algn="l"/>
              </a:tabLst>
            </a:pPr>
            <a:r>
              <a:rPr sz="1300" spc="10" dirty="0">
                <a:latin typeface="Calibri"/>
                <a:cs typeface="Calibri"/>
              </a:rPr>
              <a:t>A </a:t>
            </a:r>
            <a:r>
              <a:rPr sz="1300" spc="5" dirty="0">
                <a:latin typeface="Calibri"/>
                <a:cs typeface="Calibri"/>
              </a:rPr>
              <a:t>“Terrain.hdf” file is </a:t>
            </a:r>
            <a:r>
              <a:rPr sz="1300" dirty="0">
                <a:latin typeface="Calibri"/>
                <a:cs typeface="Calibri"/>
              </a:rPr>
              <a:t>created </a:t>
            </a:r>
            <a:r>
              <a:rPr sz="1300" spc="5" dirty="0">
                <a:latin typeface="Calibri"/>
                <a:cs typeface="Calibri"/>
              </a:rPr>
              <a:t>that </a:t>
            </a:r>
            <a:r>
              <a:rPr sz="1300" spc="10" dirty="0">
                <a:latin typeface="Calibri"/>
                <a:cs typeface="Calibri"/>
              </a:rPr>
              <a:t>manages the </a:t>
            </a:r>
            <a:r>
              <a:rPr sz="1300" dirty="0">
                <a:latin typeface="Calibri"/>
                <a:cs typeface="Calibri"/>
              </a:rPr>
              <a:t>data </a:t>
            </a:r>
            <a:r>
              <a:rPr sz="1300" spc="10" dirty="0">
                <a:latin typeface="Calibri"/>
                <a:cs typeface="Calibri"/>
              </a:rPr>
              <a:t>as one </a:t>
            </a:r>
            <a:r>
              <a:rPr sz="1300" spc="-25" dirty="0">
                <a:latin typeface="Calibri"/>
                <a:cs typeface="Calibri"/>
              </a:rPr>
              <a:t>layer.</a:t>
            </a:r>
            <a:r>
              <a:rPr sz="1300" spc="-20" dirty="0">
                <a:latin typeface="Calibri"/>
                <a:cs typeface="Calibri"/>
              </a:rPr>
              <a:t> </a:t>
            </a:r>
            <a:r>
              <a:rPr sz="1300" spc="5" dirty="0">
                <a:latin typeface="Calibri"/>
                <a:cs typeface="Calibri"/>
              </a:rPr>
              <a:t>Within</a:t>
            </a:r>
            <a:r>
              <a:rPr sz="1300" spc="10" dirty="0">
                <a:latin typeface="Calibri"/>
                <a:cs typeface="Calibri"/>
              </a:rPr>
              <a:t> </a:t>
            </a:r>
            <a:r>
              <a:rPr sz="1300" spc="-10" dirty="0">
                <a:latin typeface="Calibri"/>
                <a:cs typeface="Calibri"/>
              </a:rPr>
              <a:t>Terrrain.hdf </a:t>
            </a:r>
            <a:r>
              <a:rPr sz="1300" spc="5" dirty="0">
                <a:latin typeface="Calibri"/>
                <a:cs typeface="Calibri"/>
              </a:rPr>
              <a:t>file there is also </a:t>
            </a:r>
            <a:r>
              <a:rPr sz="1300" dirty="0">
                <a:latin typeface="Calibri"/>
                <a:cs typeface="Calibri"/>
              </a:rPr>
              <a:t>information </a:t>
            </a:r>
            <a:r>
              <a:rPr sz="1300" spc="5" dirty="0">
                <a:latin typeface="Calibri"/>
                <a:cs typeface="Calibri"/>
              </a:rPr>
              <a:t>which includes triangulation of the </a:t>
            </a:r>
            <a:r>
              <a:rPr sz="1300" dirty="0">
                <a:latin typeface="Calibri"/>
                <a:cs typeface="Calibri"/>
              </a:rPr>
              <a:t>data </a:t>
            </a:r>
            <a:r>
              <a:rPr sz="1300" spc="-280" dirty="0">
                <a:latin typeface="Calibri"/>
                <a:cs typeface="Calibri"/>
              </a:rPr>
              <a:t> </a:t>
            </a:r>
            <a:r>
              <a:rPr sz="1300" dirty="0">
                <a:latin typeface="Calibri"/>
                <a:cs typeface="Calibri"/>
              </a:rPr>
              <a:t>across</a:t>
            </a:r>
            <a:r>
              <a:rPr sz="1300" spc="20" dirty="0">
                <a:latin typeface="Calibri"/>
                <a:cs typeface="Calibri"/>
              </a:rPr>
              <a:t> </a:t>
            </a:r>
            <a:r>
              <a:rPr sz="1300" spc="5" dirty="0">
                <a:latin typeface="Calibri"/>
                <a:cs typeface="Calibri"/>
              </a:rPr>
              <a:t>boundaries</a:t>
            </a:r>
            <a:r>
              <a:rPr sz="1300" spc="-5" dirty="0">
                <a:latin typeface="Calibri"/>
                <a:cs typeface="Calibri"/>
              </a:rPr>
              <a:t> </a:t>
            </a:r>
            <a:r>
              <a:rPr sz="1300" spc="5" dirty="0">
                <a:latin typeface="Calibri"/>
                <a:cs typeface="Calibri"/>
              </a:rPr>
              <a:t>if</a:t>
            </a:r>
            <a:r>
              <a:rPr sz="1300" dirty="0">
                <a:latin typeface="Calibri"/>
                <a:cs typeface="Calibri"/>
              </a:rPr>
              <a:t> </a:t>
            </a:r>
            <a:r>
              <a:rPr sz="1300" spc="5" dirty="0">
                <a:latin typeface="Calibri"/>
                <a:cs typeface="Calibri"/>
              </a:rPr>
              <a:t>multiple</a:t>
            </a:r>
            <a:r>
              <a:rPr sz="1300" dirty="0">
                <a:latin typeface="Calibri"/>
                <a:cs typeface="Calibri"/>
              </a:rPr>
              <a:t> terrain</a:t>
            </a:r>
            <a:r>
              <a:rPr sz="1300" spc="-15" dirty="0">
                <a:latin typeface="Calibri"/>
                <a:cs typeface="Calibri"/>
              </a:rPr>
              <a:t> </a:t>
            </a:r>
            <a:r>
              <a:rPr sz="1300" spc="5" dirty="0">
                <a:latin typeface="Calibri"/>
                <a:cs typeface="Calibri"/>
              </a:rPr>
              <a:t>models</a:t>
            </a:r>
            <a:r>
              <a:rPr sz="1300" spc="20" dirty="0">
                <a:latin typeface="Calibri"/>
                <a:cs typeface="Calibri"/>
              </a:rPr>
              <a:t> </a:t>
            </a:r>
            <a:r>
              <a:rPr sz="1300" spc="5" dirty="0">
                <a:latin typeface="Calibri"/>
                <a:cs typeface="Calibri"/>
              </a:rPr>
              <a:t>or</a:t>
            </a:r>
            <a:r>
              <a:rPr sz="1300" dirty="0">
                <a:latin typeface="Calibri"/>
                <a:cs typeface="Calibri"/>
              </a:rPr>
              <a:t> </a:t>
            </a:r>
            <a:r>
              <a:rPr sz="1300" spc="5" dirty="0">
                <a:latin typeface="Calibri"/>
                <a:cs typeface="Calibri"/>
              </a:rPr>
              <a:t>holes</a:t>
            </a:r>
            <a:r>
              <a:rPr sz="1300" spc="20" dirty="0">
                <a:latin typeface="Calibri"/>
                <a:cs typeface="Calibri"/>
              </a:rPr>
              <a:t> </a:t>
            </a:r>
            <a:r>
              <a:rPr sz="1300" spc="5" dirty="0">
                <a:latin typeface="Calibri"/>
                <a:cs typeface="Calibri"/>
              </a:rPr>
              <a:t>in</a:t>
            </a:r>
            <a:r>
              <a:rPr sz="1300" dirty="0">
                <a:latin typeface="Calibri"/>
                <a:cs typeface="Calibri"/>
              </a:rPr>
              <a:t> </a:t>
            </a:r>
            <a:r>
              <a:rPr sz="1300" spc="10" dirty="0">
                <a:latin typeface="Calibri"/>
                <a:cs typeface="Calibri"/>
              </a:rPr>
              <a:t>the</a:t>
            </a:r>
            <a:r>
              <a:rPr sz="1300" spc="-10" dirty="0">
                <a:latin typeface="Calibri"/>
                <a:cs typeface="Calibri"/>
              </a:rPr>
              <a:t> </a:t>
            </a:r>
            <a:r>
              <a:rPr sz="1300" dirty="0">
                <a:latin typeface="Calibri"/>
                <a:cs typeface="Calibri"/>
              </a:rPr>
              <a:t>data</a:t>
            </a:r>
            <a:r>
              <a:rPr sz="1300" spc="-20" dirty="0">
                <a:latin typeface="Calibri"/>
                <a:cs typeface="Calibri"/>
              </a:rPr>
              <a:t> </a:t>
            </a:r>
            <a:r>
              <a:rPr sz="1300" dirty="0">
                <a:latin typeface="Calibri"/>
                <a:cs typeface="Calibri"/>
              </a:rPr>
              <a:t>exist.</a:t>
            </a:r>
          </a:p>
          <a:p>
            <a:pPr>
              <a:lnSpc>
                <a:spcPct val="100000"/>
              </a:lnSpc>
              <a:spcBef>
                <a:spcPts val="20"/>
              </a:spcBef>
            </a:pPr>
            <a:endParaRPr sz="1300" dirty="0">
              <a:latin typeface="Calibri"/>
              <a:cs typeface="Calibri"/>
            </a:endParaRPr>
          </a:p>
          <a:p>
            <a:pPr marL="12700">
              <a:lnSpc>
                <a:spcPct val="100000"/>
              </a:lnSpc>
            </a:pPr>
            <a:r>
              <a:rPr sz="1300" spc="10" dirty="0">
                <a:latin typeface="Calibri"/>
                <a:cs typeface="Calibri"/>
              </a:rPr>
              <a:t>An</a:t>
            </a:r>
            <a:r>
              <a:rPr sz="1300" spc="15" dirty="0">
                <a:latin typeface="Calibri"/>
                <a:cs typeface="Calibri"/>
              </a:rPr>
              <a:t> </a:t>
            </a:r>
            <a:r>
              <a:rPr sz="1300" spc="5" dirty="0">
                <a:latin typeface="Calibri"/>
                <a:cs typeface="Calibri"/>
              </a:rPr>
              <a:t>output</a:t>
            </a:r>
            <a:r>
              <a:rPr sz="1300" spc="-5" dirty="0">
                <a:latin typeface="Calibri"/>
                <a:cs typeface="Calibri"/>
              </a:rPr>
              <a:t> </a:t>
            </a:r>
            <a:r>
              <a:rPr sz="1300" spc="5" dirty="0">
                <a:latin typeface="Calibri"/>
                <a:cs typeface="Calibri"/>
              </a:rPr>
              <a:t>dialog</a:t>
            </a:r>
            <a:r>
              <a:rPr sz="1300" spc="-5" dirty="0">
                <a:latin typeface="Calibri"/>
                <a:cs typeface="Calibri"/>
              </a:rPr>
              <a:t> </a:t>
            </a:r>
            <a:r>
              <a:rPr sz="1300" dirty="0">
                <a:latin typeface="Calibri"/>
                <a:cs typeface="Calibri"/>
              </a:rPr>
              <a:t>provides</a:t>
            </a:r>
            <a:r>
              <a:rPr sz="1300" spc="10" dirty="0">
                <a:latin typeface="Calibri"/>
                <a:cs typeface="Calibri"/>
              </a:rPr>
              <a:t> </a:t>
            </a:r>
            <a:r>
              <a:rPr sz="1300" spc="5" dirty="0">
                <a:latin typeface="Calibri"/>
                <a:cs typeface="Calibri"/>
              </a:rPr>
              <a:t>the</a:t>
            </a:r>
            <a:r>
              <a:rPr sz="1300" dirty="0">
                <a:latin typeface="Calibri"/>
                <a:cs typeface="Calibri"/>
              </a:rPr>
              <a:t> status</a:t>
            </a:r>
            <a:r>
              <a:rPr sz="1300" spc="-5" dirty="0">
                <a:latin typeface="Calibri"/>
                <a:cs typeface="Calibri"/>
              </a:rPr>
              <a:t> </a:t>
            </a:r>
            <a:r>
              <a:rPr sz="1300" dirty="0">
                <a:latin typeface="Calibri"/>
                <a:cs typeface="Calibri"/>
              </a:rPr>
              <a:t>of</a:t>
            </a:r>
            <a:r>
              <a:rPr sz="1300" spc="20" dirty="0">
                <a:latin typeface="Calibri"/>
                <a:cs typeface="Calibri"/>
              </a:rPr>
              <a:t> </a:t>
            </a:r>
            <a:r>
              <a:rPr sz="1300" spc="5" dirty="0">
                <a:latin typeface="Calibri"/>
                <a:cs typeface="Calibri"/>
              </a:rPr>
              <a:t>the</a:t>
            </a:r>
            <a:r>
              <a:rPr sz="1300" dirty="0">
                <a:latin typeface="Calibri"/>
                <a:cs typeface="Calibri"/>
              </a:rPr>
              <a:t> </a:t>
            </a:r>
            <a:r>
              <a:rPr sz="1300" spc="5" dirty="0">
                <a:latin typeface="Calibri"/>
                <a:cs typeface="Calibri"/>
              </a:rPr>
              <a:t>GeoTIFF</a:t>
            </a:r>
            <a:r>
              <a:rPr sz="1300" spc="20" dirty="0">
                <a:latin typeface="Calibri"/>
                <a:cs typeface="Calibri"/>
              </a:rPr>
              <a:t> </a:t>
            </a:r>
            <a:r>
              <a:rPr sz="1300" spc="5" dirty="0">
                <a:latin typeface="Calibri"/>
                <a:cs typeface="Calibri"/>
              </a:rPr>
              <a:t>import</a:t>
            </a:r>
            <a:r>
              <a:rPr sz="1300" spc="20" dirty="0">
                <a:latin typeface="Calibri"/>
                <a:cs typeface="Calibri"/>
              </a:rPr>
              <a:t> </a:t>
            </a:r>
            <a:r>
              <a:rPr sz="1300" dirty="0">
                <a:latin typeface="Calibri"/>
                <a:cs typeface="Calibri"/>
              </a:rPr>
              <a:t>process.</a:t>
            </a:r>
          </a:p>
        </p:txBody>
      </p:sp>
    </p:spTree>
    <p:extLst>
      <p:ext uri="{BB962C8B-B14F-4D97-AF65-F5344CB8AC3E}">
        <p14:creationId xmlns:p14="http://schemas.microsoft.com/office/powerpoint/2010/main" val="234400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 in </a:t>
            </a:r>
            <a:r>
              <a:rPr lang="en-US" dirty="0" err="1"/>
              <a:t>RasMapper</a:t>
            </a:r>
            <a:endParaRPr lang="en-US" dirty="0"/>
          </a:p>
        </p:txBody>
      </p:sp>
      <p:sp>
        <p:nvSpPr>
          <p:cNvPr id="4" name="object 4">
            <a:extLst>
              <a:ext uri="{FF2B5EF4-FFF2-40B4-BE49-F238E27FC236}">
                <a16:creationId xmlns:a16="http://schemas.microsoft.com/office/drawing/2014/main" id="{F43F90B4-A14B-2D24-EC35-F34C60987BF2}"/>
              </a:ext>
            </a:extLst>
          </p:cNvPr>
          <p:cNvSpPr txBox="1"/>
          <p:nvPr/>
        </p:nvSpPr>
        <p:spPr>
          <a:xfrm>
            <a:off x="360804" y="1410410"/>
            <a:ext cx="8325995" cy="426079"/>
          </a:xfrm>
          <a:prstGeom prst="rect">
            <a:avLst/>
          </a:prstGeom>
        </p:spPr>
        <p:txBody>
          <a:bodyPr vert="horz" wrap="square" lIns="0" tIns="12065" rIns="0" bIns="0" rtlCol="0">
            <a:spAutoFit/>
          </a:bodyPr>
          <a:lstStyle/>
          <a:p>
            <a:pPr marL="12700" marR="222885">
              <a:lnSpc>
                <a:spcPct val="101600"/>
              </a:lnSpc>
              <a:spcBef>
                <a:spcPts val="95"/>
              </a:spcBef>
            </a:pPr>
            <a:r>
              <a:rPr sz="1300" spc="10" dirty="0">
                <a:latin typeface="Calibri"/>
                <a:cs typeface="Calibri"/>
              </a:rPr>
              <a:t>Once </a:t>
            </a:r>
            <a:r>
              <a:rPr sz="1300" spc="5" dirty="0">
                <a:latin typeface="Calibri"/>
                <a:cs typeface="Calibri"/>
              </a:rPr>
              <a:t>a</a:t>
            </a:r>
            <a:r>
              <a:rPr sz="1300" dirty="0">
                <a:latin typeface="Calibri"/>
                <a:cs typeface="Calibri"/>
              </a:rPr>
              <a:t> projection</a:t>
            </a:r>
            <a:r>
              <a:rPr sz="1300" spc="20" dirty="0">
                <a:latin typeface="Calibri"/>
                <a:cs typeface="Calibri"/>
              </a:rPr>
              <a:t> </a:t>
            </a:r>
            <a:r>
              <a:rPr sz="1300" spc="-5" dirty="0">
                <a:latin typeface="Calibri"/>
                <a:cs typeface="Calibri"/>
              </a:rPr>
              <a:t>is</a:t>
            </a:r>
            <a:r>
              <a:rPr sz="1300" spc="25" dirty="0">
                <a:latin typeface="Calibri"/>
                <a:cs typeface="Calibri"/>
              </a:rPr>
              <a:t> </a:t>
            </a:r>
            <a:r>
              <a:rPr sz="1300" spc="5" dirty="0">
                <a:latin typeface="Calibri"/>
                <a:cs typeface="Calibri"/>
              </a:rPr>
              <a:t>defined,</a:t>
            </a:r>
            <a:r>
              <a:rPr sz="1300" spc="-25" dirty="0">
                <a:latin typeface="Calibri"/>
                <a:cs typeface="Calibri"/>
              </a:rPr>
              <a:t> </a:t>
            </a:r>
            <a:r>
              <a:rPr sz="1300" spc="10" dirty="0">
                <a:latin typeface="Calibri"/>
                <a:cs typeface="Calibri"/>
              </a:rPr>
              <a:t>then</a:t>
            </a:r>
            <a:r>
              <a:rPr sz="1300" spc="-20" dirty="0">
                <a:latin typeface="Calibri"/>
                <a:cs typeface="Calibri"/>
              </a:rPr>
              <a:t> </a:t>
            </a:r>
            <a:r>
              <a:rPr sz="1300" spc="5" dirty="0">
                <a:latin typeface="Calibri"/>
                <a:cs typeface="Calibri"/>
              </a:rPr>
              <a:t>you</a:t>
            </a:r>
            <a:r>
              <a:rPr sz="1300" spc="-10" dirty="0">
                <a:latin typeface="Calibri"/>
                <a:cs typeface="Calibri"/>
              </a:rPr>
              <a:t> </a:t>
            </a:r>
            <a:r>
              <a:rPr sz="1300" spc="5" dirty="0">
                <a:latin typeface="Calibri"/>
                <a:cs typeface="Calibri"/>
              </a:rPr>
              <a:t>can </a:t>
            </a:r>
            <a:r>
              <a:rPr sz="1300" spc="10" dirty="0">
                <a:latin typeface="Calibri"/>
                <a:cs typeface="Calibri"/>
              </a:rPr>
              <a:t>Add</a:t>
            </a:r>
            <a:r>
              <a:rPr sz="1300" spc="-10" dirty="0">
                <a:latin typeface="Calibri"/>
                <a:cs typeface="Calibri"/>
              </a:rPr>
              <a:t> </a:t>
            </a:r>
            <a:r>
              <a:rPr sz="1300" spc="5" dirty="0">
                <a:latin typeface="Calibri"/>
                <a:cs typeface="Calibri"/>
              </a:rPr>
              <a:t>a</a:t>
            </a:r>
            <a:r>
              <a:rPr sz="1300" spc="15" dirty="0">
                <a:latin typeface="Calibri"/>
                <a:cs typeface="Calibri"/>
              </a:rPr>
              <a:t> </a:t>
            </a:r>
            <a:r>
              <a:rPr sz="1300" spc="10" dirty="0">
                <a:latin typeface="Calibri"/>
                <a:cs typeface="Calibri"/>
              </a:rPr>
              <a:t>New</a:t>
            </a:r>
            <a:r>
              <a:rPr sz="1300" spc="20" dirty="0">
                <a:latin typeface="Calibri"/>
                <a:cs typeface="Calibri"/>
              </a:rPr>
              <a:t> </a:t>
            </a:r>
            <a:r>
              <a:rPr sz="1300" spc="-15" dirty="0">
                <a:latin typeface="Calibri"/>
                <a:cs typeface="Calibri"/>
              </a:rPr>
              <a:t>Terrain.</a:t>
            </a:r>
            <a:r>
              <a:rPr sz="1300" spc="30" dirty="0">
                <a:latin typeface="Calibri"/>
                <a:cs typeface="Calibri"/>
              </a:rPr>
              <a:t> </a:t>
            </a:r>
            <a:endParaRPr lang="it-IT" sz="1300" spc="30" dirty="0">
              <a:latin typeface="Calibri"/>
              <a:cs typeface="Calibri"/>
            </a:endParaRPr>
          </a:p>
          <a:p>
            <a:pPr marL="12700" marR="222885">
              <a:lnSpc>
                <a:spcPct val="101600"/>
              </a:lnSpc>
              <a:spcBef>
                <a:spcPts val="95"/>
              </a:spcBef>
            </a:pPr>
            <a:r>
              <a:rPr lang="it-IT" sz="1300" spc="10" dirty="0" err="1">
                <a:latin typeface="Calibri"/>
                <a:cs typeface="Calibri"/>
              </a:rPr>
              <a:t>If</a:t>
            </a:r>
            <a:r>
              <a:rPr lang="it-IT" sz="1300" spc="10" dirty="0">
                <a:latin typeface="Calibri"/>
                <a:cs typeface="Calibri"/>
              </a:rPr>
              <a:t> you </a:t>
            </a:r>
            <a:r>
              <a:rPr lang="it-IT" sz="1300" spc="10" dirty="0" err="1">
                <a:latin typeface="Calibri"/>
                <a:cs typeface="Calibri"/>
              </a:rPr>
              <a:t>have</a:t>
            </a:r>
            <a:r>
              <a:rPr lang="it-IT" sz="1300" spc="10" dirty="0">
                <a:latin typeface="Calibri"/>
                <a:cs typeface="Calibri"/>
              </a:rPr>
              <a:t> multiple files, you can </a:t>
            </a:r>
            <a:r>
              <a:rPr lang="it-IT" sz="1300" spc="10" dirty="0" err="1">
                <a:latin typeface="Calibri"/>
                <a:cs typeface="Calibri"/>
              </a:rPr>
              <a:t>allow</a:t>
            </a:r>
            <a:r>
              <a:rPr lang="it-IT" sz="1300" spc="10" dirty="0">
                <a:latin typeface="Calibri"/>
                <a:cs typeface="Calibri"/>
              </a:rPr>
              <a:t> HECRAS to merge </a:t>
            </a:r>
            <a:r>
              <a:rPr lang="it-IT" sz="1300" spc="10" dirty="0" err="1">
                <a:latin typeface="Calibri"/>
                <a:cs typeface="Calibri"/>
              </a:rPr>
              <a:t>them</a:t>
            </a:r>
            <a:r>
              <a:rPr lang="it-IT" sz="1300" spc="10" dirty="0">
                <a:latin typeface="Calibri"/>
                <a:cs typeface="Calibri"/>
              </a:rPr>
              <a:t> </a:t>
            </a:r>
            <a:r>
              <a:rPr lang="it-IT" sz="1300" spc="10" dirty="0" err="1">
                <a:latin typeface="Calibri"/>
                <a:cs typeface="Calibri"/>
              </a:rPr>
              <a:t>into</a:t>
            </a:r>
            <a:r>
              <a:rPr lang="it-IT" sz="1300" spc="10" dirty="0">
                <a:latin typeface="Calibri"/>
                <a:cs typeface="Calibri"/>
              </a:rPr>
              <a:t> a single </a:t>
            </a:r>
            <a:r>
              <a:rPr lang="it-IT" sz="1300" spc="10" dirty="0" err="1">
                <a:latin typeface="Calibri"/>
                <a:cs typeface="Calibri"/>
              </a:rPr>
              <a:t>terrain</a:t>
            </a:r>
            <a:r>
              <a:rPr lang="it-IT" sz="1300" spc="10" dirty="0">
                <a:latin typeface="Calibri"/>
                <a:cs typeface="Calibri"/>
              </a:rPr>
              <a:t> file</a:t>
            </a:r>
            <a:endParaRPr sz="1300" dirty="0">
              <a:latin typeface="Calibri"/>
              <a:cs typeface="Calibri"/>
            </a:endParaRPr>
          </a:p>
        </p:txBody>
      </p:sp>
      <p:pic>
        <p:nvPicPr>
          <p:cNvPr id="5" name="object 3">
            <a:extLst>
              <a:ext uri="{FF2B5EF4-FFF2-40B4-BE49-F238E27FC236}">
                <a16:creationId xmlns:a16="http://schemas.microsoft.com/office/drawing/2014/main" id="{B922D428-3EEF-5C6C-BCA1-530FB3020158}"/>
              </a:ext>
            </a:extLst>
          </p:cNvPr>
          <p:cNvPicPr/>
          <p:nvPr/>
        </p:nvPicPr>
        <p:blipFill>
          <a:blip r:embed="rId2" cstate="print"/>
          <a:stretch>
            <a:fillRect/>
          </a:stretch>
        </p:blipFill>
        <p:spPr>
          <a:xfrm>
            <a:off x="3621718" y="1933471"/>
            <a:ext cx="3693483" cy="1959656"/>
          </a:xfrm>
          <a:prstGeom prst="rect">
            <a:avLst/>
          </a:prstGeom>
        </p:spPr>
      </p:pic>
      <p:sp>
        <p:nvSpPr>
          <p:cNvPr id="3" name="object 4">
            <a:extLst>
              <a:ext uri="{FF2B5EF4-FFF2-40B4-BE49-F238E27FC236}">
                <a16:creationId xmlns:a16="http://schemas.microsoft.com/office/drawing/2014/main" id="{A1F11924-0640-5877-49AD-D646A14A500F}"/>
              </a:ext>
            </a:extLst>
          </p:cNvPr>
          <p:cNvSpPr txBox="1"/>
          <p:nvPr/>
        </p:nvSpPr>
        <p:spPr>
          <a:xfrm>
            <a:off x="360803" y="4263857"/>
            <a:ext cx="8325995" cy="413255"/>
          </a:xfrm>
          <a:prstGeom prst="rect">
            <a:avLst/>
          </a:prstGeom>
        </p:spPr>
        <p:txBody>
          <a:bodyPr vert="horz" wrap="square" lIns="0" tIns="12065" rIns="0" bIns="0" rtlCol="0">
            <a:spAutoFit/>
          </a:bodyPr>
          <a:lstStyle/>
          <a:p>
            <a:pPr marL="12700" marR="222885">
              <a:lnSpc>
                <a:spcPct val="101600"/>
              </a:lnSpc>
              <a:spcBef>
                <a:spcPts val="95"/>
              </a:spcBef>
            </a:pPr>
            <a:r>
              <a:rPr lang="it-IT" sz="1300" spc="-5" dirty="0">
                <a:latin typeface="Calibri"/>
                <a:cs typeface="Calibri"/>
              </a:rPr>
              <a:t>Note </a:t>
            </a:r>
            <a:r>
              <a:rPr lang="it-IT" sz="1300" spc="-5" dirty="0" err="1">
                <a:latin typeface="Calibri"/>
                <a:cs typeface="Calibri"/>
              </a:rPr>
              <a:t>that</a:t>
            </a:r>
            <a:r>
              <a:rPr lang="it-IT" sz="1300" spc="-5" dirty="0">
                <a:latin typeface="Calibri"/>
                <a:cs typeface="Calibri"/>
              </a:rPr>
              <a:t> the </a:t>
            </a:r>
            <a:r>
              <a:rPr lang="it-IT" sz="1300" spc="-5" dirty="0" err="1">
                <a:latin typeface="Calibri"/>
                <a:cs typeface="Calibri"/>
              </a:rPr>
              <a:t>terrain</a:t>
            </a:r>
            <a:r>
              <a:rPr lang="it-IT" sz="1300" spc="-5" dirty="0">
                <a:latin typeface="Calibri"/>
                <a:cs typeface="Calibri"/>
              </a:rPr>
              <a:t> </a:t>
            </a:r>
            <a:r>
              <a:rPr lang="it-IT" sz="1300" spc="-5" dirty="0" err="1">
                <a:latin typeface="Calibri"/>
                <a:cs typeface="Calibri"/>
              </a:rPr>
              <a:t>is</a:t>
            </a:r>
            <a:r>
              <a:rPr lang="it-IT" sz="1300" spc="-5" dirty="0">
                <a:latin typeface="Calibri"/>
                <a:cs typeface="Calibri"/>
              </a:rPr>
              <a:t> </a:t>
            </a:r>
            <a:r>
              <a:rPr lang="it-IT" sz="1300" spc="-5" dirty="0" err="1">
                <a:latin typeface="Calibri"/>
                <a:cs typeface="Calibri"/>
              </a:rPr>
              <a:t>stored</a:t>
            </a:r>
            <a:r>
              <a:rPr lang="it-IT" sz="1300" spc="-5" dirty="0">
                <a:latin typeface="Calibri"/>
                <a:cs typeface="Calibri"/>
              </a:rPr>
              <a:t> </a:t>
            </a:r>
            <a:r>
              <a:rPr lang="it-IT" sz="1300" spc="-5" dirty="0" err="1">
                <a:latin typeface="Calibri"/>
                <a:cs typeface="Calibri"/>
              </a:rPr>
              <a:t>as</a:t>
            </a:r>
            <a:r>
              <a:rPr lang="it-IT" sz="1300" spc="-5" dirty="0">
                <a:latin typeface="Calibri"/>
                <a:cs typeface="Calibri"/>
              </a:rPr>
              <a:t> HDF file. The Linux system, </a:t>
            </a:r>
            <a:r>
              <a:rPr lang="it-IT" sz="1300" spc="-5" dirty="0" err="1">
                <a:latin typeface="Calibri"/>
                <a:cs typeface="Calibri"/>
              </a:rPr>
              <a:t>however</a:t>
            </a:r>
            <a:r>
              <a:rPr lang="it-IT" sz="1300" spc="-5" dirty="0">
                <a:latin typeface="Calibri"/>
                <a:cs typeface="Calibri"/>
              </a:rPr>
              <a:t>, </a:t>
            </a:r>
            <a:r>
              <a:rPr lang="it-IT" sz="1300" spc="-5" dirty="0" err="1">
                <a:latin typeface="Calibri"/>
                <a:cs typeface="Calibri"/>
              </a:rPr>
              <a:t>does</a:t>
            </a:r>
            <a:r>
              <a:rPr lang="it-IT" sz="1300" spc="-5" dirty="0">
                <a:latin typeface="Calibri"/>
                <a:cs typeface="Calibri"/>
              </a:rPr>
              <a:t> NOT use </a:t>
            </a:r>
            <a:r>
              <a:rPr lang="it-IT" sz="1300" spc="-5" dirty="0" err="1">
                <a:latin typeface="Calibri"/>
                <a:cs typeface="Calibri"/>
              </a:rPr>
              <a:t>this</a:t>
            </a:r>
            <a:r>
              <a:rPr lang="it-IT" sz="1300" spc="-5" dirty="0">
                <a:latin typeface="Calibri"/>
                <a:cs typeface="Calibri"/>
              </a:rPr>
              <a:t> file </a:t>
            </a:r>
            <a:r>
              <a:rPr lang="it-IT" sz="1300" spc="-5" dirty="0" err="1">
                <a:latin typeface="Calibri"/>
                <a:cs typeface="Calibri"/>
              </a:rPr>
              <a:t>at</a:t>
            </a:r>
            <a:r>
              <a:rPr lang="it-IT" sz="1300" spc="-5" dirty="0">
                <a:latin typeface="Calibri"/>
                <a:cs typeface="Calibri"/>
              </a:rPr>
              <a:t> </a:t>
            </a:r>
            <a:r>
              <a:rPr lang="it-IT" sz="1300" spc="-5" dirty="0" err="1">
                <a:latin typeface="Calibri"/>
                <a:cs typeface="Calibri"/>
              </a:rPr>
              <a:t>all</a:t>
            </a:r>
            <a:r>
              <a:rPr lang="it-IT" sz="1300" spc="-5" dirty="0">
                <a:latin typeface="Calibri"/>
                <a:cs typeface="Calibri"/>
              </a:rPr>
              <a:t>, </a:t>
            </a:r>
            <a:r>
              <a:rPr lang="it-IT" sz="1300" spc="-5" dirty="0" err="1">
                <a:latin typeface="Calibri"/>
                <a:cs typeface="Calibri"/>
              </a:rPr>
              <a:t>but</a:t>
            </a:r>
            <a:r>
              <a:rPr lang="it-IT" sz="1300" spc="-5" dirty="0">
                <a:latin typeface="Calibri"/>
                <a:cs typeface="Calibri"/>
              </a:rPr>
              <a:t> </a:t>
            </a:r>
            <a:r>
              <a:rPr lang="it-IT" sz="1300" spc="-5" dirty="0" err="1">
                <a:latin typeface="Calibri"/>
                <a:cs typeface="Calibri"/>
              </a:rPr>
              <a:t>rather</a:t>
            </a:r>
            <a:r>
              <a:rPr lang="it-IT" sz="1300" spc="-5" dirty="0">
                <a:latin typeface="Calibri"/>
                <a:cs typeface="Calibri"/>
              </a:rPr>
              <a:t> </a:t>
            </a:r>
            <a:r>
              <a:rPr lang="it-IT" sz="1300" spc="-5" dirty="0" err="1">
                <a:latin typeface="Calibri"/>
                <a:cs typeface="Calibri"/>
              </a:rPr>
              <a:t>reads</a:t>
            </a:r>
            <a:r>
              <a:rPr lang="it-IT" sz="1300" spc="-5" dirty="0">
                <a:latin typeface="Calibri"/>
                <a:cs typeface="Calibri"/>
              </a:rPr>
              <a:t> the information </a:t>
            </a:r>
            <a:r>
              <a:rPr lang="it-IT" sz="1300" spc="-5" dirty="0" err="1">
                <a:latin typeface="Calibri"/>
                <a:cs typeface="Calibri"/>
              </a:rPr>
              <a:t>directly</a:t>
            </a:r>
            <a:r>
              <a:rPr lang="it-IT" sz="1300" spc="-5" dirty="0">
                <a:latin typeface="Calibri"/>
                <a:cs typeface="Calibri"/>
              </a:rPr>
              <a:t> from the </a:t>
            </a:r>
            <a:r>
              <a:rPr lang="it-IT" sz="1300" spc="-5" dirty="0" err="1">
                <a:latin typeface="Calibri"/>
                <a:cs typeface="Calibri"/>
              </a:rPr>
              <a:t>computational</a:t>
            </a:r>
            <a:r>
              <a:rPr lang="it-IT" sz="1300" spc="-5" dirty="0">
                <a:latin typeface="Calibri"/>
                <a:cs typeface="Calibri"/>
              </a:rPr>
              <a:t> mesh [</a:t>
            </a:r>
            <a:r>
              <a:rPr lang="it-IT" sz="1300" spc="-5" dirty="0" err="1">
                <a:latin typeface="Calibri"/>
                <a:cs typeface="Calibri"/>
              </a:rPr>
              <a:t>that</a:t>
            </a:r>
            <a:r>
              <a:rPr lang="it-IT" sz="1300" spc="-5" dirty="0">
                <a:latin typeface="Calibri"/>
                <a:cs typeface="Calibri"/>
              </a:rPr>
              <a:t> must be </a:t>
            </a:r>
            <a:r>
              <a:rPr lang="it-IT" sz="1300" spc="-5" dirty="0" err="1">
                <a:latin typeface="Calibri"/>
                <a:cs typeface="Calibri"/>
              </a:rPr>
              <a:t>created</a:t>
            </a:r>
            <a:r>
              <a:rPr lang="it-IT" sz="1300" spc="-5" dirty="0">
                <a:latin typeface="Calibri"/>
                <a:cs typeface="Calibri"/>
              </a:rPr>
              <a:t> AFTER the </a:t>
            </a:r>
            <a:r>
              <a:rPr lang="it-IT" sz="1300" spc="-5" dirty="0" err="1">
                <a:latin typeface="Calibri"/>
                <a:cs typeface="Calibri"/>
              </a:rPr>
              <a:t>terrain</a:t>
            </a:r>
            <a:r>
              <a:rPr lang="it-IT" sz="1300" spc="-5" dirty="0">
                <a:latin typeface="Calibri"/>
                <a:cs typeface="Calibri"/>
              </a:rPr>
              <a:t> import], </a:t>
            </a:r>
            <a:r>
              <a:rPr lang="it-IT" sz="1300" spc="-5" dirty="0" err="1">
                <a:latin typeface="Calibri"/>
                <a:cs typeface="Calibri"/>
              </a:rPr>
              <a:t>stored</a:t>
            </a:r>
            <a:r>
              <a:rPr lang="it-IT" sz="1300" spc="-5" dirty="0">
                <a:latin typeface="Calibri"/>
                <a:cs typeface="Calibri"/>
              </a:rPr>
              <a:t> in the .g01 file</a:t>
            </a:r>
            <a:endParaRPr sz="1300" dirty="0">
              <a:latin typeface="Calibri"/>
              <a:cs typeface="Calibri"/>
            </a:endParaRPr>
          </a:p>
        </p:txBody>
      </p:sp>
    </p:spTree>
    <p:extLst>
      <p:ext uri="{BB962C8B-B14F-4D97-AF65-F5344CB8AC3E}">
        <p14:creationId xmlns:p14="http://schemas.microsoft.com/office/powerpoint/2010/main" val="1405509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Mesh</a:t>
            </a:r>
          </a:p>
        </p:txBody>
      </p:sp>
      <p:sp>
        <p:nvSpPr>
          <p:cNvPr id="3" name="object 3">
            <a:extLst>
              <a:ext uri="{FF2B5EF4-FFF2-40B4-BE49-F238E27FC236}">
                <a16:creationId xmlns:a16="http://schemas.microsoft.com/office/drawing/2014/main" id="{1B8DC7A0-401B-500D-1E71-0964AB8E5F54}"/>
              </a:ext>
            </a:extLst>
          </p:cNvPr>
          <p:cNvSpPr txBox="1"/>
          <p:nvPr/>
        </p:nvSpPr>
        <p:spPr>
          <a:xfrm>
            <a:off x="374372" y="1504315"/>
            <a:ext cx="3244850" cy="2134870"/>
          </a:xfrm>
          <a:prstGeom prst="rect">
            <a:avLst/>
          </a:prstGeom>
        </p:spPr>
        <p:txBody>
          <a:bodyPr vert="horz" wrap="square" lIns="0" tIns="83820" rIns="0" bIns="0" rtlCol="0">
            <a:spAutoFit/>
          </a:bodyPr>
          <a:lstStyle/>
          <a:p>
            <a:pPr marL="201295" indent="-189230">
              <a:lnSpc>
                <a:spcPct val="100000"/>
              </a:lnSpc>
              <a:spcBef>
                <a:spcPts val="660"/>
              </a:spcBef>
              <a:buFont typeface="Arial"/>
              <a:buChar char="•"/>
              <a:tabLst>
                <a:tab pos="201930" algn="l"/>
              </a:tabLst>
            </a:pPr>
            <a:r>
              <a:rPr sz="2300" spc="5" dirty="0">
                <a:latin typeface="Calibri"/>
                <a:cs typeface="Calibri"/>
              </a:rPr>
              <a:t>Common</a:t>
            </a:r>
            <a:r>
              <a:rPr sz="2300" spc="-35" dirty="0">
                <a:latin typeface="Calibri"/>
                <a:cs typeface="Calibri"/>
              </a:rPr>
              <a:t> </a:t>
            </a:r>
            <a:r>
              <a:rPr sz="2300" spc="-40" dirty="0">
                <a:latin typeface="Calibri"/>
                <a:cs typeface="Calibri"/>
              </a:rPr>
              <a:t>Terms</a:t>
            </a:r>
            <a:endParaRPr sz="2300" dirty="0">
              <a:latin typeface="Calibri"/>
              <a:cs typeface="Calibri"/>
            </a:endParaRPr>
          </a:p>
          <a:p>
            <a:pPr marL="201295" indent="-189230">
              <a:lnSpc>
                <a:spcPct val="100000"/>
              </a:lnSpc>
              <a:spcBef>
                <a:spcPts val="565"/>
              </a:spcBef>
              <a:buFont typeface="Arial"/>
              <a:buChar char="•"/>
              <a:tabLst>
                <a:tab pos="201930" algn="l"/>
              </a:tabLst>
            </a:pPr>
            <a:r>
              <a:rPr sz="2300" spc="5" dirty="0">
                <a:latin typeface="Calibri"/>
                <a:cs typeface="Calibri"/>
              </a:rPr>
              <a:t>How</a:t>
            </a:r>
            <a:r>
              <a:rPr sz="2300" spc="-35" dirty="0">
                <a:latin typeface="Calibri"/>
                <a:cs typeface="Calibri"/>
              </a:rPr>
              <a:t> </a:t>
            </a:r>
            <a:r>
              <a:rPr sz="2300" spc="-5" dirty="0">
                <a:latin typeface="Calibri"/>
                <a:cs typeface="Calibri"/>
              </a:rPr>
              <a:t>to</a:t>
            </a:r>
            <a:r>
              <a:rPr sz="2300" spc="-10" dirty="0">
                <a:latin typeface="Calibri"/>
                <a:cs typeface="Calibri"/>
              </a:rPr>
              <a:t> Create</a:t>
            </a:r>
            <a:r>
              <a:rPr sz="2300" spc="-40" dirty="0">
                <a:latin typeface="Calibri"/>
                <a:cs typeface="Calibri"/>
              </a:rPr>
              <a:t> </a:t>
            </a:r>
            <a:r>
              <a:rPr sz="2300" spc="5" dirty="0">
                <a:latin typeface="Calibri"/>
                <a:cs typeface="Calibri"/>
              </a:rPr>
              <a:t>a Mesh</a:t>
            </a:r>
            <a:endParaRPr sz="2300" dirty="0">
              <a:latin typeface="Calibri"/>
              <a:cs typeface="Calibri"/>
            </a:endParaRPr>
          </a:p>
          <a:p>
            <a:pPr marL="201295" indent="-189230">
              <a:lnSpc>
                <a:spcPct val="100000"/>
              </a:lnSpc>
              <a:spcBef>
                <a:spcPts val="550"/>
              </a:spcBef>
              <a:buFont typeface="Arial"/>
              <a:buChar char="•"/>
              <a:tabLst>
                <a:tab pos="201930" algn="l"/>
              </a:tabLst>
            </a:pPr>
            <a:r>
              <a:rPr sz="2300" spc="-5" dirty="0">
                <a:latin typeface="Calibri"/>
                <a:cs typeface="Calibri"/>
              </a:rPr>
              <a:t>Limitations</a:t>
            </a:r>
            <a:endParaRPr sz="2300" dirty="0">
              <a:latin typeface="Calibri"/>
              <a:cs typeface="Calibri"/>
            </a:endParaRPr>
          </a:p>
          <a:p>
            <a:pPr marL="201295" indent="-189230">
              <a:lnSpc>
                <a:spcPct val="100000"/>
              </a:lnSpc>
              <a:spcBef>
                <a:spcPts val="565"/>
              </a:spcBef>
              <a:buFont typeface="Arial"/>
              <a:buChar char="•"/>
              <a:tabLst>
                <a:tab pos="201930" algn="l"/>
              </a:tabLst>
            </a:pPr>
            <a:r>
              <a:rPr sz="2300" spc="5" dirty="0">
                <a:latin typeface="Calibri"/>
                <a:cs typeface="Calibri"/>
              </a:rPr>
              <a:t>Fixing</a:t>
            </a:r>
            <a:r>
              <a:rPr sz="2300" spc="-50" dirty="0">
                <a:latin typeface="Calibri"/>
                <a:cs typeface="Calibri"/>
              </a:rPr>
              <a:t> </a:t>
            </a:r>
            <a:r>
              <a:rPr sz="2300" spc="10" dirty="0">
                <a:latin typeface="Calibri"/>
                <a:cs typeface="Calibri"/>
              </a:rPr>
              <a:t>Mesh</a:t>
            </a:r>
            <a:r>
              <a:rPr sz="2300" spc="-10" dirty="0">
                <a:latin typeface="Calibri"/>
                <a:cs typeface="Calibri"/>
              </a:rPr>
              <a:t> </a:t>
            </a:r>
            <a:r>
              <a:rPr sz="2300" spc="-5" dirty="0">
                <a:latin typeface="Calibri"/>
                <a:cs typeface="Calibri"/>
              </a:rPr>
              <a:t>Problems</a:t>
            </a:r>
            <a:endParaRPr sz="2300" dirty="0">
              <a:latin typeface="Calibri"/>
              <a:cs typeface="Calibri"/>
            </a:endParaRPr>
          </a:p>
          <a:p>
            <a:pPr marL="201295" indent="-189230">
              <a:lnSpc>
                <a:spcPct val="100000"/>
              </a:lnSpc>
              <a:spcBef>
                <a:spcPts val="565"/>
              </a:spcBef>
              <a:buFont typeface="Arial"/>
              <a:buChar char="•"/>
              <a:tabLst>
                <a:tab pos="201930" algn="l"/>
              </a:tabLst>
            </a:pPr>
            <a:r>
              <a:rPr sz="2300" spc="-10" dirty="0">
                <a:latin typeface="Calibri"/>
                <a:cs typeface="Calibri"/>
              </a:rPr>
              <a:t>Hydraulic </a:t>
            </a:r>
            <a:r>
              <a:rPr sz="2300" spc="-5" dirty="0">
                <a:latin typeface="Calibri"/>
                <a:cs typeface="Calibri"/>
              </a:rPr>
              <a:t>Property</a:t>
            </a:r>
            <a:r>
              <a:rPr sz="2300" spc="-30" dirty="0">
                <a:latin typeface="Calibri"/>
                <a:cs typeface="Calibri"/>
              </a:rPr>
              <a:t> </a:t>
            </a:r>
            <a:r>
              <a:rPr sz="2300" spc="-25" dirty="0">
                <a:latin typeface="Calibri"/>
                <a:cs typeface="Calibri"/>
              </a:rPr>
              <a:t>Tables</a:t>
            </a:r>
            <a:endParaRPr sz="2300" dirty="0">
              <a:latin typeface="Calibri"/>
              <a:cs typeface="Calibri"/>
            </a:endParaRPr>
          </a:p>
        </p:txBody>
      </p:sp>
      <p:pic>
        <p:nvPicPr>
          <p:cNvPr id="2050" name="Picture 2" descr="HEC-RAS 2D Geometry — RiverGIS 1.0 documentation">
            <a:extLst>
              <a:ext uri="{FF2B5EF4-FFF2-40B4-BE49-F238E27FC236}">
                <a16:creationId xmlns:a16="http://schemas.microsoft.com/office/drawing/2014/main" id="{A335F394-F054-A248-D184-2186B47B1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7009" y="1393479"/>
            <a:ext cx="250507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8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terms</a:t>
            </a:r>
          </a:p>
        </p:txBody>
      </p:sp>
      <p:pic>
        <p:nvPicPr>
          <p:cNvPr id="4" name="object 2">
            <a:extLst>
              <a:ext uri="{FF2B5EF4-FFF2-40B4-BE49-F238E27FC236}">
                <a16:creationId xmlns:a16="http://schemas.microsoft.com/office/drawing/2014/main" id="{2C5C4DE0-7D63-57D9-08B6-4DD989EDA648}"/>
              </a:ext>
            </a:extLst>
          </p:cNvPr>
          <p:cNvPicPr/>
          <p:nvPr/>
        </p:nvPicPr>
        <p:blipFill>
          <a:blip r:embed="rId2" cstate="print"/>
          <a:stretch>
            <a:fillRect/>
          </a:stretch>
        </p:blipFill>
        <p:spPr>
          <a:xfrm>
            <a:off x="4746982" y="1727800"/>
            <a:ext cx="3874007" cy="2977896"/>
          </a:xfrm>
          <a:prstGeom prst="rect">
            <a:avLst/>
          </a:prstGeom>
        </p:spPr>
      </p:pic>
      <p:sp>
        <p:nvSpPr>
          <p:cNvPr id="5" name="object 4">
            <a:extLst>
              <a:ext uri="{FF2B5EF4-FFF2-40B4-BE49-F238E27FC236}">
                <a16:creationId xmlns:a16="http://schemas.microsoft.com/office/drawing/2014/main" id="{406305EE-6D86-1275-24D4-2A8F3929D38B}"/>
              </a:ext>
            </a:extLst>
          </p:cNvPr>
          <p:cNvSpPr txBox="1"/>
          <p:nvPr/>
        </p:nvSpPr>
        <p:spPr>
          <a:xfrm>
            <a:off x="575262" y="1854986"/>
            <a:ext cx="2610485" cy="1978025"/>
          </a:xfrm>
          <a:prstGeom prst="rect">
            <a:avLst/>
          </a:prstGeom>
        </p:spPr>
        <p:txBody>
          <a:bodyPr vert="horz" wrap="square" lIns="0" tIns="43815" rIns="0" bIns="0" rtlCol="0">
            <a:spAutoFit/>
          </a:bodyPr>
          <a:lstStyle/>
          <a:p>
            <a:pPr marL="201295" indent="-189230">
              <a:lnSpc>
                <a:spcPct val="100000"/>
              </a:lnSpc>
              <a:spcBef>
                <a:spcPts val="345"/>
              </a:spcBef>
              <a:buFont typeface="Arial"/>
              <a:buChar char="•"/>
              <a:tabLst>
                <a:tab pos="201930" algn="l"/>
              </a:tabLst>
            </a:pPr>
            <a:r>
              <a:rPr sz="2300" dirty="0">
                <a:latin typeface="Calibri"/>
                <a:cs typeface="Calibri"/>
              </a:rPr>
              <a:t>Naming</a:t>
            </a:r>
            <a:r>
              <a:rPr sz="2300" spc="-30" dirty="0">
                <a:latin typeface="Calibri"/>
                <a:cs typeface="Calibri"/>
              </a:rPr>
              <a:t> </a:t>
            </a:r>
            <a:r>
              <a:rPr sz="2300" spc="-5" dirty="0">
                <a:latin typeface="Calibri"/>
                <a:cs typeface="Calibri"/>
              </a:rPr>
              <a:t>Convention</a:t>
            </a:r>
            <a:endParaRPr sz="2300" dirty="0">
              <a:latin typeface="Calibri"/>
              <a:cs typeface="Calibri"/>
            </a:endParaRPr>
          </a:p>
          <a:p>
            <a:pPr marL="577850" lvl="1" indent="-187960">
              <a:lnSpc>
                <a:spcPct val="100000"/>
              </a:lnSpc>
              <a:spcBef>
                <a:spcPts val="229"/>
              </a:spcBef>
              <a:buFont typeface="Arial"/>
              <a:buChar char="•"/>
              <a:tabLst>
                <a:tab pos="578485" algn="l"/>
              </a:tabLst>
            </a:pPr>
            <a:r>
              <a:rPr sz="1950" spc="5" dirty="0">
                <a:latin typeface="Calibri"/>
                <a:cs typeface="Calibri"/>
              </a:rPr>
              <a:t>Cells</a:t>
            </a:r>
            <a:endParaRPr sz="1950" dirty="0">
              <a:latin typeface="Calibri"/>
              <a:cs typeface="Calibri"/>
            </a:endParaRPr>
          </a:p>
          <a:p>
            <a:pPr marL="577850" lvl="1" indent="-187960">
              <a:lnSpc>
                <a:spcPct val="100000"/>
              </a:lnSpc>
              <a:spcBef>
                <a:spcPts val="204"/>
              </a:spcBef>
              <a:buFont typeface="Arial"/>
              <a:buChar char="•"/>
              <a:tabLst>
                <a:tab pos="578485" algn="l"/>
              </a:tabLst>
            </a:pPr>
            <a:r>
              <a:rPr sz="1950" dirty="0">
                <a:latin typeface="Calibri"/>
                <a:cs typeface="Calibri"/>
              </a:rPr>
              <a:t>Face</a:t>
            </a:r>
            <a:r>
              <a:rPr sz="1950" spc="-40" dirty="0">
                <a:latin typeface="Calibri"/>
                <a:cs typeface="Calibri"/>
              </a:rPr>
              <a:t> </a:t>
            </a:r>
            <a:r>
              <a:rPr sz="1950" dirty="0">
                <a:latin typeface="Calibri"/>
                <a:cs typeface="Calibri"/>
              </a:rPr>
              <a:t>Points</a:t>
            </a:r>
          </a:p>
          <a:p>
            <a:pPr marL="577850" lvl="1" indent="-187960">
              <a:lnSpc>
                <a:spcPct val="100000"/>
              </a:lnSpc>
              <a:spcBef>
                <a:spcPts val="215"/>
              </a:spcBef>
              <a:buFont typeface="Arial"/>
              <a:buChar char="•"/>
              <a:tabLst>
                <a:tab pos="578485" algn="l"/>
              </a:tabLst>
            </a:pPr>
            <a:r>
              <a:rPr sz="1950" dirty="0">
                <a:latin typeface="Calibri"/>
                <a:cs typeface="Calibri"/>
              </a:rPr>
              <a:t>Faces</a:t>
            </a:r>
          </a:p>
          <a:p>
            <a:pPr marL="634365" marR="5080" lvl="1" indent="-243840">
              <a:lnSpc>
                <a:spcPts val="2140"/>
              </a:lnSpc>
              <a:spcBef>
                <a:spcPts val="455"/>
              </a:spcBef>
              <a:buFont typeface="Arial"/>
              <a:buChar char="•"/>
              <a:tabLst>
                <a:tab pos="578485" algn="l"/>
              </a:tabLst>
            </a:pPr>
            <a:r>
              <a:rPr sz="1950" spc="5" dirty="0">
                <a:latin typeface="Calibri"/>
                <a:cs typeface="Calibri"/>
              </a:rPr>
              <a:t>Computation</a:t>
            </a:r>
            <a:r>
              <a:rPr sz="1950" spc="-65" dirty="0">
                <a:latin typeface="Calibri"/>
                <a:cs typeface="Calibri"/>
              </a:rPr>
              <a:t> </a:t>
            </a:r>
            <a:r>
              <a:rPr sz="1950" dirty="0">
                <a:latin typeface="Calibri"/>
                <a:cs typeface="Calibri"/>
              </a:rPr>
              <a:t>Points </a:t>
            </a:r>
            <a:r>
              <a:rPr sz="1950" spc="-425" dirty="0">
                <a:latin typeface="Calibri"/>
                <a:cs typeface="Calibri"/>
              </a:rPr>
              <a:t> </a:t>
            </a:r>
            <a:r>
              <a:rPr sz="1950" dirty="0">
                <a:latin typeface="Calibri"/>
                <a:cs typeface="Calibri"/>
              </a:rPr>
              <a:t>(center)</a:t>
            </a:r>
          </a:p>
        </p:txBody>
      </p:sp>
    </p:spTree>
    <p:extLst>
      <p:ext uri="{BB962C8B-B14F-4D97-AF65-F5344CB8AC3E}">
        <p14:creationId xmlns:p14="http://schemas.microsoft.com/office/powerpoint/2010/main" val="238771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terms</a:t>
            </a:r>
          </a:p>
        </p:txBody>
      </p:sp>
      <p:pic>
        <p:nvPicPr>
          <p:cNvPr id="4" name="object 2">
            <a:extLst>
              <a:ext uri="{FF2B5EF4-FFF2-40B4-BE49-F238E27FC236}">
                <a16:creationId xmlns:a16="http://schemas.microsoft.com/office/drawing/2014/main" id="{2C5C4DE0-7D63-57D9-08B6-4DD989EDA648}"/>
              </a:ext>
            </a:extLst>
          </p:cNvPr>
          <p:cNvPicPr/>
          <p:nvPr/>
        </p:nvPicPr>
        <p:blipFill>
          <a:blip r:embed="rId2" cstate="print"/>
          <a:stretch>
            <a:fillRect/>
          </a:stretch>
        </p:blipFill>
        <p:spPr>
          <a:xfrm>
            <a:off x="4890724" y="1558636"/>
            <a:ext cx="3874007" cy="2977896"/>
          </a:xfrm>
          <a:prstGeom prst="rect">
            <a:avLst/>
          </a:prstGeom>
        </p:spPr>
      </p:pic>
      <p:pic>
        <p:nvPicPr>
          <p:cNvPr id="6" name="Picture 5">
            <a:extLst>
              <a:ext uri="{FF2B5EF4-FFF2-40B4-BE49-F238E27FC236}">
                <a16:creationId xmlns:a16="http://schemas.microsoft.com/office/drawing/2014/main" id="{4779E124-6128-4978-4031-A858DE295C12}"/>
              </a:ext>
            </a:extLst>
          </p:cNvPr>
          <p:cNvPicPr>
            <a:picLocks noChangeAspect="1"/>
          </p:cNvPicPr>
          <p:nvPr/>
        </p:nvPicPr>
        <p:blipFill rotWithShape="1">
          <a:blip r:embed="rId3"/>
          <a:srcRect t="5869"/>
          <a:stretch/>
        </p:blipFill>
        <p:spPr>
          <a:xfrm>
            <a:off x="351559" y="1558636"/>
            <a:ext cx="3009900" cy="3147060"/>
          </a:xfrm>
          <a:prstGeom prst="rect">
            <a:avLst/>
          </a:prstGeom>
        </p:spPr>
      </p:pic>
      <p:sp>
        <p:nvSpPr>
          <p:cNvPr id="8" name="TextBox 7">
            <a:extLst>
              <a:ext uri="{FF2B5EF4-FFF2-40B4-BE49-F238E27FC236}">
                <a16:creationId xmlns:a16="http://schemas.microsoft.com/office/drawing/2014/main" id="{4F073FA4-EC6D-DF10-2FA9-6192E5E2A248}"/>
              </a:ext>
            </a:extLst>
          </p:cNvPr>
          <p:cNvSpPr txBox="1"/>
          <p:nvPr/>
        </p:nvSpPr>
        <p:spPr>
          <a:xfrm>
            <a:off x="3515592" y="4536532"/>
            <a:ext cx="4634344" cy="600164"/>
          </a:xfrm>
          <a:prstGeom prst="rect">
            <a:avLst/>
          </a:prstGeom>
          <a:noFill/>
        </p:spPr>
        <p:txBody>
          <a:bodyPr wrap="square">
            <a:spAutoFit/>
          </a:bodyPr>
          <a:lstStyle/>
          <a:p>
            <a:r>
              <a:rPr lang="it-IT" sz="1100" spc="-5" dirty="0" err="1">
                <a:latin typeface="Calibri"/>
                <a:cs typeface="Calibri"/>
              </a:rPr>
              <a:t>This</a:t>
            </a:r>
            <a:r>
              <a:rPr lang="it-IT" sz="1100" spc="-5" dirty="0">
                <a:latin typeface="Calibri"/>
                <a:cs typeface="Calibri"/>
              </a:rPr>
              <a:t> information </a:t>
            </a:r>
            <a:r>
              <a:rPr lang="it-IT" sz="1100" spc="-5" dirty="0" err="1">
                <a:latin typeface="Calibri"/>
                <a:cs typeface="Calibri"/>
              </a:rPr>
              <a:t>is</a:t>
            </a:r>
            <a:r>
              <a:rPr lang="it-IT" sz="1100" spc="-5" dirty="0">
                <a:latin typeface="Calibri"/>
                <a:cs typeface="Calibri"/>
              </a:rPr>
              <a:t> </a:t>
            </a:r>
            <a:r>
              <a:rPr lang="it-IT" sz="1100" spc="-5" dirty="0" err="1">
                <a:latin typeface="Calibri"/>
                <a:cs typeface="Calibri"/>
              </a:rPr>
              <a:t>stored</a:t>
            </a:r>
            <a:r>
              <a:rPr lang="it-IT" sz="1100" spc="-5" dirty="0">
                <a:latin typeface="Calibri"/>
                <a:cs typeface="Calibri"/>
              </a:rPr>
              <a:t> in the HDF files, under the ‘</a:t>
            </a:r>
            <a:r>
              <a:rPr lang="it-IT" sz="1100" spc="-5" dirty="0" err="1">
                <a:latin typeface="Calibri"/>
                <a:cs typeface="Calibri"/>
              </a:rPr>
              <a:t>geometry</a:t>
            </a:r>
            <a:r>
              <a:rPr lang="it-IT" sz="1100" spc="-5" dirty="0">
                <a:latin typeface="Calibri"/>
                <a:cs typeface="Calibri"/>
              </a:rPr>
              <a:t>’ </a:t>
            </a:r>
            <a:r>
              <a:rPr lang="it-IT" sz="1100" spc="-5" dirty="0" err="1">
                <a:latin typeface="Calibri"/>
                <a:cs typeface="Calibri"/>
              </a:rPr>
              <a:t>umbrella</a:t>
            </a:r>
            <a:endParaRPr lang="it-IT" sz="1100" spc="-5" dirty="0">
              <a:latin typeface="Calibri"/>
              <a:cs typeface="Calibri"/>
            </a:endParaRPr>
          </a:p>
          <a:p>
            <a:r>
              <a:rPr lang="it-IT" sz="1100" spc="-5" dirty="0" err="1">
                <a:latin typeface="Calibri"/>
                <a:cs typeface="Calibri"/>
              </a:rPr>
              <a:t>Importantly</a:t>
            </a:r>
            <a:r>
              <a:rPr lang="it-IT" sz="1100" spc="-5" dirty="0">
                <a:latin typeface="Calibri"/>
                <a:cs typeface="Calibri"/>
              </a:rPr>
              <a:t>, the NCM system </a:t>
            </a:r>
            <a:r>
              <a:rPr lang="it-IT" sz="1100" spc="-5" dirty="0" err="1">
                <a:latin typeface="Calibri"/>
                <a:cs typeface="Calibri"/>
              </a:rPr>
              <a:t>relies</a:t>
            </a:r>
            <a:r>
              <a:rPr lang="it-IT" sz="1100" spc="-5" dirty="0">
                <a:latin typeface="Calibri"/>
                <a:cs typeface="Calibri"/>
              </a:rPr>
              <a:t> on the Cell Points to produce the </a:t>
            </a:r>
            <a:r>
              <a:rPr lang="it-IT" sz="1100" spc="-5" dirty="0" err="1">
                <a:latin typeface="Calibri"/>
                <a:cs typeface="Calibri"/>
              </a:rPr>
              <a:t>final</a:t>
            </a:r>
            <a:r>
              <a:rPr lang="it-IT" sz="1100" spc="-5" dirty="0">
                <a:latin typeface="Calibri"/>
                <a:cs typeface="Calibri"/>
              </a:rPr>
              <a:t> output on the HTML files</a:t>
            </a:r>
            <a:endParaRPr lang="it-IT" sz="1100" dirty="0"/>
          </a:p>
        </p:txBody>
      </p:sp>
      <p:pic>
        <p:nvPicPr>
          <p:cNvPr id="10" name="Picture 9">
            <a:extLst>
              <a:ext uri="{FF2B5EF4-FFF2-40B4-BE49-F238E27FC236}">
                <a16:creationId xmlns:a16="http://schemas.microsoft.com/office/drawing/2014/main" id="{6903DF5A-142D-13B0-75D6-0F4DBDE248B4}"/>
              </a:ext>
            </a:extLst>
          </p:cNvPr>
          <p:cNvPicPr>
            <a:picLocks noChangeAspect="1"/>
          </p:cNvPicPr>
          <p:nvPr/>
        </p:nvPicPr>
        <p:blipFill rotWithShape="1">
          <a:blip r:embed="rId4"/>
          <a:srcRect l="23258" t="16565" r="62500" b="32660"/>
          <a:stretch/>
        </p:blipFill>
        <p:spPr>
          <a:xfrm>
            <a:off x="2950949" y="1143000"/>
            <a:ext cx="1302328" cy="2611582"/>
          </a:xfrm>
          <a:prstGeom prst="rect">
            <a:avLst/>
          </a:prstGeom>
        </p:spPr>
      </p:pic>
      <p:cxnSp>
        <p:nvCxnSpPr>
          <p:cNvPr id="12" name="Straight Arrow Connector 11">
            <a:extLst>
              <a:ext uri="{FF2B5EF4-FFF2-40B4-BE49-F238E27FC236}">
                <a16:creationId xmlns:a16="http://schemas.microsoft.com/office/drawing/2014/main" id="{7796F9C0-043D-D3BA-8558-1AAF8520E48D}"/>
              </a:ext>
            </a:extLst>
          </p:cNvPr>
          <p:cNvCxnSpPr/>
          <p:nvPr/>
        </p:nvCxnSpPr>
        <p:spPr>
          <a:xfrm flipV="1">
            <a:off x="1988127" y="2521527"/>
            <a:ext cx="872837"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5783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Mesh generation</a:t>
            </a:r>
          </a:p>
        </p:txBody>
      </p:sp>
      <p:sp>
        <p:nvSpPr>
          <p:cNvPr id="3" name="object 3">
            <a:extLst>
              <a:ext uri="{FF2B5EF4-FFF2-40B4-BE49-F238E27FC236}">
                <a16:creationId xmlns:a16="http://schemas.microsoft.com/office/drawing/2014/main" id="{989DD09D-079B-7A21-AA21-DB56A41B1134}"/>
              </a:ext>
            </a:extLst>
          </p:cNvPr>
          <p:cNvSpPr txBox="1"/>
          <p:nvPr/>
        </p:nvSpPr>
        <p:spPr>
          <a:xfrm>
            <a:off x="81977" y="1264369"/>
            <a:ext cx="8010525" cy="1422825"/>
          </a:xfrm>
          <a:prstGeom prst="rect">
            <a:avLst/>
          </a:prstGeom>
        </p:spPr>
        <p:txBody>
          <a:bodyPr vert="horz" wrap="square" lIns="0" tIns="52705" rIns="0" bIns="0" rtlCol="0">
            <a:spAutoFit/>
          </a:bodyPr>
          <a:lstStyle/>
          <a:p>
            <a:pPr marL="201295" marR="5080" indent="-189230">
              <a:lnSpc>
                <a:spcPts val="2500"/>
              </a:lnSpc>
              <a:spcBef>
                <a:spcPts val="415"/>
              </a:spcBef>
              <a:buFont typeface="Arial"/>
              <a:buChar char="•"/>
              <a:tabLst>
                <a:tab pos="201930" algn="l"/>
              </a:tabLst>
            </a:pPr>
            <a:r>
              <a:rPr dirty="0">
                <a:latin typeface="Calibri"/>
                <a:cs typeface="Calibri"/>
              </a:rPr>
              <a:t>Define mesh boundary and </a:t>
            </a:r>
            <a:r>
              <a:rPr spc="-5" dirty="0">
                <a:latin typeface="Calibri"/>
                <a:cs typeface="Calibri"/>
              </a:rPr>
              <a:t>triangulate </a:t>
            </a:r>
            <a:r>
              <a:rPr dirty="0">
                <a:latin typeface="Calibri"/>
                <a:cs typeface="Calibri"/>
              </a:rPr>
              <a:t>Computation </a:t>
            </a:r>
            <a:r>
              <a:rPr spc="-5" dirty="0">
                <a:latin typeface="Calibri"/>
                <a:cs typeface="Calibri"/>
              </a:rPr>
              <a:t>Points </a:t>
            </a:r>
            <a:r>
              <a:rPr dirty="0">
                <a:latin typeface="Calibri"/>
                <a:cs typeface="Calibri"/>
              </a:rPr>
              <a:t>(black </a:t>
            </a:r>
            <a:r>
              <a:rPr spc="-505" dirty="0">
                <a:latin typeface="Calibri"/>
                <a:cs typeface="Calibri"/>
              </a:rPr>
              <a:t> </a:t>
            </a:r>
            <a:r>
              <a:rPr spc="5" dirty="0">
                <a:latin typeface="Calibri"/>
                <a:cs typeface="Calibri"/>
              </a:rPr>
              <a:t>dots)</a:t>
            </a:r>
            <a:endParaRPr dirty="0">
              <a:latin typeface="Calibri"/>
              <a:cs typeface="Calibri"/>
            </a:endParaRPr>
          </a:p>
          <a:p>
            <a:pPr marL="201295" indent="-189230">
              <a:lnSpc>
                <a:spcPct val="100000"/>
              </a:lnSpc>
              <a:spcBef>
                <a:spcPts val="520"/>
              </a:spcBef>
              <a:buFont typeface="Arial"/>
              <a:buChar char="•"/>
              <a:tabLst>
                <a:tab pos="201930" algn="l"/>
              </a:tabLst>
            </a:pPr>
            <a:r>
              <a:rPr spc="-10" dirty="0">
                <a:latin typeface="Calibri"/>
                <a:cs typeface="Calibri"/>
              </a:rPr>
              <a:t>Face</a:t>
            </a:r>
            <a:r>
              <a:rPr spc="-30" dirty="0">
                <a:latin typeface="Calibri"/>
                <a:cs typeface="Calibri"/>
              </a:rPr>
              <a:t> </a:t>
            </a:r>
            <a:r>
              <a:rPr spc="-5" dirty="0">
                <a:latin typeface="Calibri"/>
                <a:cs typeface="Calibri"/>
              </a:rPr>
              <a:t>Points</a:t>
            </a:r>
            <a:r>
              <a:rPr spc="-15" dirty="0">
                <a:latin typeface="Calibri"/>
                <a:cs typeface="Calibri"/>
              </a:rPr>
              <a:t> </a:t>
            </a:r>
            <a:r>
              <a:rPr dirty="0">
                <a:latin typeface="Calibri"/>
                <a:cs typeface="Calibri"/>
              </a:rPr>
              <a:t>(red</a:t>
            </a:r>
            <a:r>
              <a:rPr spc="-25" dirty="0">
                <a:latin typeface="Calibri"/>
                <a:cs typeface="Calibri"/>
              </a:rPr>
              <a:t> </a:t>
            </a:r>
            <a:r>
              <a:rPr spc="5" dirty="0">
                <a:latin typeface="Calibri"/>
                <a:cs typeface="Calibri"/>
              </a:rPr>
              <a:t>dots) </a:t>
            </a:r>
            <a:r>
              <a:rPr spc="-10" dirty="0">
                <a:latin typeface="Calibri"/>
                <a:cs typeface="Calibri"/>
              </a:rPr>
              <a:t>are</a:t>
            </a:r>
            <a:r>
              <a:rPr spc="-5" dirty="0">
                <a:latin typeface="Calibri"/>
                <a:cs typeface="Calibri"/>
              </a:rPr>
              <a:t> </a:t>
            </a:r>
            <a:r>
              <a:rPr dirty="0">
                <a:latin typeface="Calibri"/>
                <a:cs typeface="Calibri"/>
              </a:rPr>
              <a:t>triangle</a:t>
            </a:r>
            <a:r>
              <a:rPr spc="-5" dirty="0">
                <a:latin typeface="Calibri"/>
                <a:cs typeface="Calibri"/>
              </a:rPr>
              <a:t> circumcircle</a:t>
            </a:r>
            <a:r>
              <a:rPr spc="-30" dirty="0">
                <a:latin typeface="Calibri"/>
                <a:cs typeface="Calibri"/>
              </a:rPr>
              <a:t> </a:t>
            </a:r>
            <a:r>
              <a:rPr spc="-10" dirty="0">
                <a:latin typeface="Calibri"/>
                <a:cs typeface="Calibri"/>
              </a:rPr>
              <a:t>centers</a:t>
            </a:r>
            <a:endParaRPr dirty="0">
              <a:latin typeface="Calibri"/>
              <a:cs typeface="Calibri"/>
            </a:endParaRPr>
          </a:p>
          <a:p>
            <a:pPr marL="201295" indent="-189230">
              <a:lnSpc>
                <a:spcPct val="100000"/>
              </a:lnSpc>
              <a:spcBef>
                <a:spcPts val="550"/>
              </a:spcBef>
              <a:buFont typeface="Arial"/>
              <a:buChar char="•"/>
              <a:tabLst>
                <a:tab pos="201930" algn="l"/>
              </a:tabLst>
            </a:pPr>
            <a:r>
              <a:rPr spc="-10" dirty="0">
                <a:latin typeface="Calibri"/>
                <a:cs typeface="Calibri"/>
              </a:rPr>
              <a:t>Faces</a:t>
            </a:r>
            <a:r>
              <a:rPr spc="5" dirty="0">
                <a:latin typeface="Calibri"/>
                <a:cs typeface="Calibri"/>
              </a:rPr>
              <a:t> </a:t>
            </a:r>
            <a:r>
              <a:rPr spc="-10" dirty="0">
                <a:latin typeface="Calibri"/>
                <a:cs typeface="Calibri"/>
              </a:rPr>
              <a:t>(red</a:t>
            </a:r>
            <a:r>
              <a:rPr dirty="0">
                <a:latin typeface="Calibri"/>
                <a:cs typeface="Calibri"/>
              </a:rPr>
              <a:t> </a:t>
            </a:r>
            <a:r>
              <a:rPr spc="-5" dirty="0">
                <a:latin typeface="Calibri"/>
                <a:cs typeface="Calibri"/>
              </a:rPr>
              <a:t>lines)</a:t>
            </a:r>
            <a:r>
              <a:rPr spc="20" dirty="0">
                <a:latin typeface="Calibri"/>
                <a:cs typeface="Calibri"/>
              </a:rPr>
              <a:t> </a:t>
            </a:r>
            <a:r>
              <a:rPr dirty="0">
                <a:latin typeface="Calibri"/>
                <a:cs typeface="Calibri"/>
              </a:rPr>
              <a:t>connect</a:t>
            </a:r>
            <a:r>
              <a:rPr spc="-25" dirty="0">
                <a:latin typeface="Calibri"/>
                <a:cs typeface="Calibri"/>
              </a:rPr>
              <a:t> </a:t>
            </a:r>
            <a:r>
              <a:rPr spc="-10" dirty="0">
                <a:latin typeface="Calibri"/>
                <a:cs typeface="Calibri"/>
              </a:rPr>
              <a:t>face</a:t>
            </a:r>
            <a:r>
              <a:rPr spc="-5" dirty="0">
                <a:latin typeface="Calibri"/>
                <a:cs typeface="Calibri"/>
              </a:rPr>
              <a:t> </a:t>
            </a:r>
            <a:r>
              <a:rPr dirty="0">
                <a:latin typeface="Calibri"/>
                <a:cs typeface="Calibri"/>
              </a:rPr>
              <a:t>points</a:t>
            </a:r>
          </a:p>
          <a:p>
            <a:pPr marL="201295" indent="-189230">
              <a:lnSpc>
                <a:spcPct val="100000"/>
              </a:lnSpc>
              <a:spcBef>
                <a:spcPts val="565"/>
              </a:spcBef>
              <a:buFont typeface="Arial"/>
              <a:buChar char="•"/>
              <a:tabLst>
                <a:tab pos="201930" algn="l"/>
              </a:tabLst>
            </a:pPr>
            <a:r>
              <a:rPr spc="-10" dirty="0">
                <a:latin typeface="Calibri"/>
                <a:cs typeface="Calibri"/>
              </a:rPr>
              <a:t>Faces</a:t>
            </a:r>
            <a:r>
              <a:rPr spc="5" dirty="0">
                <a:latin typeface="Calibri"/>
                <a:cs typeface="Calibri"/>
              </a:rPr>
              <a:t> </a:t>
            </a:r>
            <a:r>
              <a:rPr spc="-20" dirty="0">
                <a:latin typeface="Calibri"/>
                <a:cs typeface="Calibri"/>
              </a:rPr>
              <a:t>are</a:t>
            </a:r>
            <a:r>
              <a:rPr spc="-5" dirty="0">
                <a:latin typeface="Calibri"/>
                <a:cs typeface="Calibri"/>
              </a:rPr>
              <a:t> </a:t>
            </a:r>
            <a:r>
              <a:rPr spc="5" dirty="0">
                <a:latin typeface="Calibri"/>
                <a:cs typeface="Calibri"/>
              </a:rPr>
              <a:t>also</a:t>
            </a:r>
            <a:r>
              <a:rPr spc="-10" dirty="0">
                <a:latin typeface="Calibri"/>
                <a:cs typeface="Calibri"/>
              </a:rPr>
              <a:t> </a:t>
            </a:r>
            <a:r>
              <a:rPr spc="-5" dirty="0">
                <a:latin typeface="Calibri"/>
                <a:cs typeface="Calibri"/>
              </a:rPr>
              <a:t>“Enforced”</a:t>
            </a:r>
            <a:r>
              <a:rPr spc="-10" dirty="0">
                <a:latin typeface="Calibri"/>
                <a:cs typeface="Calibri"/>
              </a:rPr>
              <a:t> </a:t>
            </a:r>
            <a:r>
              <a:rPr spc="5" dirty="0">
                <a:latin typeface="Calibri"/>
                <a:cs typeface="Calibri"/>
              </a:rPr>
              <a:t>with</a:t>
            </a:r>
            <a:r>
              <a:rPr spc="-30" dirty="0">
                <a:latin typeface="Calibri"/>
                <a:cs typeface="Calibri"/>
              </a:rPr>
              <a:t> </a:t>
            </a:r>
            <a:r>
              <a:rPr spc="-5" dirty="0">
                <a:latin typeface="Calibri"/>
                <a:cs typeface="Calibri"/>
              </a:rPr>
              <a:t>internal</a:t>
            </a:r>
            <a:r>
              <a:rPr spc="10" dirty="0">
                <a:latin typeface="Calibri"/>
                <a:cs typeface="Calibri"/>
              </a:rPr>
              <a:t> </a:t>
            </a:r>
            <a:r>
              <a:rPr spc="-5" dirty="0">
                <a:latin typeface="Calibri"/>
                <a:cs typeface="Calibri"/>
              </a:rPr>
              <a:t>breaklines</a:t>
            </a:r>
            <a:endParaRPr dirty="0">
              <a:latin typeface="Calibri"/>
              <a:cs typeface="Calibri"/>
            </a:endParaRPr>
          </a:p>
        </p:txBody>
      </p:sp>
      <p:pic>
        <p:nvPicPr>
          <p:cNvPr id="5" name="object 4">
            <a:extLst>
              <a:ext uri="{FF2B5EF4-FFF2-40B4-BE49-F238E27FC236}">
                <a16:creationId xmlns:a16="http://schemas.microsoft.com/office/drawing/2014/main" id="{8B8F851D-15A0-2628-13EA-850AFB5A7AF2}"/>
              </a:ext>
            </a:extLst>
          </p:cNvPr>
          <p:cNvPicPr/>
          <p:nvPr/>
        </p:nvPicPr>
        <p:blipFill>
          <a:blip r:embed="rId2" cstate="print"/>
          <a:stretch>
            <a:fillRect/>
          </a:stretch>
        </p:blipFill>
        <p:spPr>
          <a:xfrm>
            <a:off x="5738215" y="1838724"/>
            <a:ext cx="2228322" cy="2461259"/>
          </a:xfrm>
          <a:prstGeom prst="rect">
            <a:avLst/>
          </a:prstGeom>
        </p:spPr>
      </p:pic>
    </p:spTree>
    <p:extLst>
      <p:ext uri="{BB962C8B-B14F-4D97-AF65-F5344CB8AC3E}">
        <p14:creationId xmlns:p14="http://schemas.microsoft.com/office/powerpoint/2010/main" val="415683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Mesh generation in </a:t>
            </a:r>
            <a:r>
              <a:rPr lang="en-US" dirty="0" err="1"/>
              <a:t>RasMapper</a:t>
            </a:r>
            <a:endParaRPr lang="en-US" dirty="0"/>
          </a:p>
        </p:txBody>
      </p:sp>
      <p:sp>
        <p:nvSpPr>
          <p:cNvPr id="4" name="object 3">
            <a:extLst>
              <a:ext uri="{FF2B5EF4-FFF2-40B4-BE49-F238E27FC236}">
                <a16:creationId xmlns:a16="http://schemas.microsoft.com/office/drawing/2014/main" id="{0FD0B6A3-1066-960B-93EC-F4FDCBD16A11}"/>
              </a:ext>
            </a:extLst>
          </p:cNvPr>
          <p:cNvSpPr txBox="1"/>
          <p:nvPr/>
        </p:nvSpPr>
        <p:spPr>
          <a:xfrm>
            <a:off x="535633" y="1443773"/>
            <a:ext cx="7451725" cy="3115596"/>
          </a:xfrm>
          <a:prstGeom prst="rect">
            <a:avLst/>
          </a:prstGeom>
        </p:spPr>
        <p:txBody>
          <a:bodyPr vert="horz" wrap="square" lIns="0" tIns="52705" rIns="0" bIns="0" rtlCol="0">
            <a:spAutoFit/>
          </a:bodyPr>
          <a:lstStyle/>
          <a:p>
            <a:pPr marL="201295" marR="5080" indent="-189230">
              <a:lnSpc>
                <a:spcPts val="2500"/>
              </a:lnSpc>
              <a:spcBef>
                <a:spcPts val="415"/>
              </a:spcBef>
              <a:buFont typeface="Arial"/>
              <a:buChar char="•"/>
              <a:tabLst>
                <a:tab pos="201930" algn="l"/>
              </a:tabLst>
            </a:pPr>
            <a:r>
              <a:rPr sz="2000" dirty="0">
                <a:latin typeface="Calibri"/>
                <a:cs typeface="Calibri"/>
              </a:rPr>
              <a:t>Meshes </a:t>
            </a:r>
            <a:r>
              <a:rPr sz="2000" spc="-10" dirty="0">
                <a:latin typeface="Calibri"/>
                <a:cs typeface="Calibri"/>
              </a:rPr>
              <a:t>are generated from </a:t>
            </a:r>
            <a:r>
              <a:rPr sz="2000" spc="5" dirty="0">
                <a:latin typeface="Calibri"/>
                <a:cs typeface="Calibri"/>
              </a:rPr>
              <a:t>a set of </a:t>
            </a:r>
            <a:r>
              <a:rPr sz="2000" dirty="0">
                <a:latin typeface="Calibri"/>
                <a:cs typeface="Calibri"/>
              </a:rPr>
              <a:t>computation points </a:t>
            </a:r>
            <a:r>
              <a:rPr sz="2000" spc="5" dirty="0">
                <a:latin typeface="Calibri"/>
                <a:cs typeface="Calibri"/>
              </a:rPr>
              <a:t>with </a:t>
            </a:r>
            <a:r>
              <a:rPr sz="2000" spc="-505" dirty="0">
                <a:latin typeface="Calibri"/>
                <a:cs typeface="Calibri"/>
              </a:rPr>
              <a:t> </a:t>
            </a:r>
            <a:r>
              <a:rPr sz="2000" spc="-5" dirty="0">
                <a:latin typeface="Calibri"/>
                <a:cs typeface="Calibri"/>
              </a:rPr>
              <a:t>consideration </a:t>
            </a:r>
            <a:r>
              <a:rPr sz="2000" spc="-15" dirty="0">
                <a:latin typeface="Calibri"/>
                <a:cs typeface="Calibri"/>
              </a:rPr>
              <a:t>to</a:t>
            </a:r>
            <a:r>
              <a:rPr sz="2000" spc="-5" dirty="0">
                <a:latin typeface="Calibri"/>
                <a:cs typeface="Calibri"/>
              </a:rPr>
              <a:t> </a:t>
            </a:r>
            <a:r>
              <a:rPr sz="2000" dirty="0">
                <a:latin typeface="Calibri"/>
                <a:cs typeface="Calibri"/>
              </a:rPr>
              <a:t>polygons</a:t>
            </a:r>
            <a:r>
              <a:rPr sz="2000" spc="-15" dirty="0">
                <a:latin typeface="Calibri"/>
                <a:cs typeface="Calibri"/>
              </a:rPr>
              <a:t> </a:t>
            </a:r>
            <a:r>
              <a:rPr sz="2000" dirty="0">
                <a:latin typeface="Calibri"/>
                <a:cs typeface="Calibri"/>
              </a:rPr>
              <a:t>and </a:t>
            </a:r>
            <a:r>
              <a:rPr sz="2000" spc="-5" dirty="0">
                <a:latin typeface="Calibri"/>
                <a:cs typeface="Calibri"/>
              </a:rPr>
              <a:t>breaklines.</a:t>
            </a:r>
            <a:endParaRPr sz="2000" dirty="0">
              <a:latin typeface="Calibri"/>
              <a:cs typeface="Calibri"/>
            </a:endParaRPr>
          </a:p>
          <a:p>
            <a:pPr marL="201295" indent="-189230">
              <a:lnSpc>
                <a:spcPct val="100000"/>
              </a:lnSpc>
              <a:spcBef>
                <a:spcPts val="520"/>
              </a:spcBef>
              <a:buFont typeface="Arial"/>
              <a:buChar char="•"/>
              <a:tabLst>
                <a:tab pos="201930" algn="l"/>
              </a:tabLst>
            </a:pPr>
            <a:r>
              <a:rPr sz="2000" spc="-5" dirty="0">
                <a:latin typeface="Calibri"/>
                <a:cs typeface="Calibri"/>
              </a:rPr>
              <a:t>Steps/Features</a:t>
            </a:r>
            <a:r>
              <a:rPr sz="2000" spc="-20" dirty="0">
                <a:latin typeface="Calibri"/>
                <a:cs typeface="Calibri"/>
              </a:rPr>
              <a:t> </a:t>
            </a:r>
            <a:r>
              <a:rPr sz="2000" dirty="0">
                <a:latin typeface="Calibri"/>
                <a:cs typeface="Calibri"/>
              </a:rPr>
              <a:t>used</a:t>
            </a:r>
            <a:r>
              <a:rPr sz="2000" spc="-5" dirty="0">
                <a:latin typeface="Calibri"/>
                <a:cs typeface="Calibri"/>
              </a:rPr>
              <a:t> to</a:t>
            </a:r>
            <a:r>
              <a:rPr sz="2000" spc="-10" dirty="0">
                <a:latin typeface="Calibri"/>
                <a:cs typeface="Calibri"/>
              </a:rPr>
              <a:t> create</a:t>
            </a:r>
            <a:r>
              <a:rPr sz="2000" spc="-30" dirty="0">
                <a:latin typeface="Calibri"/>
                <a:cs typeface="Calibri"/>
              </a:rPr>
              <a:t> </a:t>
            </a:r>
            <a:r>
              <a:rPr sz="2000" spc="5" dirty="0">
                <a:latin typeface="Calibri"/>
                <a:cs typeface="Calibri"/>
              </a:rPr>
              <a:t>a</a:t>
            </a:r>
            <a:r>
              <a:rPr sz="2000" spc="-15" dirty="0">
                <a:latin typeface="Calibri"/>
                <a:cs typeface="Calibri"/>
              </a:rPr>
              <a:t> </a:t>
            </a:r>
            <a:r>
              <a:rPr sz="2000" dirty="0">
                <a:latin typeface="Calibri"/>
                <a:cs typeface="Calibri"/>
              </a:rPr>
              <a:t>mesh:</a:t>
            </a:r>
          </a:p>
          <a:p>
            <a:pPr marL="577850" lvl="1" indent="-187960">
              <a:lnSpc>
                <a:spcPct val="100000"/>
              </a:lnSpc>
              <a:spcBef>
                <a:spcPts val="219"/>
              </a:spcBef>
              <a:buFont typeface="Arial"/>
              <a:buChar char="•"/>
              <a:tabLst>
                <a:tab pos="578485" algn="l"/>
              </a:tabLst>
            </a:pPr>
            <a:r>
              <a:rPr dirty="0">
                <a:latin typeface="Calibri"/>
                <a:cs typeface="Calibri"/>
              </a:rPr>
              <a:t>Perimeter</a:t>
            </a:r>
            <a:r>
              <a:rPr spc="5" dirty="0">
                <a:latin typeface="Calibri"/>
                <a:cs typeface="Calibri"/>
              </a:rPr>
              <a:t> </a:t>
            </a:r>
            <a:r>
              <a:rPr dirty="0">
                <a:latin typeface="Calibri"/>
                <a:cs typeface="Calibri"/>
              </a:rPr>
              <a:t>Polygon</a:t>
            </a:r>
          </a:p>
          <a:p>
            <a:pPr marL="577850" lvl="1" indent="-187960">
              <a:lnSpc>
                <a:spcPct val="100000"/>
              </a:lnSpc>
              <a:spcBef>
                <a:spcPts val="215"/>
              </a:spcBef>
              <a:buFont typeface="Arial"/>
              <a:buChar char="•"/>
              <a:tabLst>
                <a:tab pos="578485" algn="l"/>
              </a:tabLst>
            </a:pPr>
            <a:r>
              <a:rPr spc="5" dirty="0">
                <a:latin typeface="Calibri"/>
                <a:cs typeface="Calibri"/>
              </a:rPr>
              <a:t>Computation</a:t>
            </a:r>
            <a:r>
              <a:rPr spc="-30" dirty="0">
                <a:latin typeface="Calibri"/>
                <a:cs typeface="Calibri"/>
              </a:rPr>
              <a:t> </a:t>
            </a:r>
            <a:r>
              <a:rPr dirty="0">
                <a:latin typeface="Calibri"/>
                <a:cs typeface="Calibri"/>
              </a:rPr>
              <a:t>Points</a:t>
            </a:r>
          </a:p>
          <a:p>
            <a:pPr marL="577850" lvl="1" indent="-187960">
              <a:lnSpc>
                <a:spcPct val="100000"/>
              </a:lnSpc>
              <a:spcBef>
                <a:spcPts val="215"/>
              </a:spcBef>
              <a:buFont typeface="Arial"/>
              <a:buChar char="•"/>
              <a:tabLst>
                <a:tab pos="578485" algn="l"/>
              </a:tabLst>
            </a:pPr>
            <a:r>
              <a:rPr spc="5" dirty="0">
                <a:latin typeface="Calibri"/>
                <a:cs typeface="Calibri"/>
              </a:rPr>
              <a:t>Breaklines</a:t>
            </a:r>
            <a:r>
              <a:rPr spc="-15" dirty="0">
                <a:latin typeface="Calibri"/>
                <a:cs typeface="Calibri"/>
              </a:rPr>
              <a:t> </a:t>
            </a:r>
            <a:r>
              <a:rPr spc="5" dirty="0">
                <a:latin typeface="Calibri"/>
                <a:cs typeface="Calibri"/>
              </a:rPr>
              <a:t>(Optional)</a:t>
            </a:r>
            <a:endParaRPr dirty="0">
              <a:latin typeface="Calibri"/>
              <a:cs typeface="Calibri"/>
            </a:endParaRPr>
          </a:p>
          <a:p>
            <a:pPr marL="577850" lvl="1" indent="-187960">
              <a:lnSpc>
                <a:spcPct val="100000"/>
              </a:lnSpc>
              <a:spcBef>
                <a:spcPts val="204"/>
              </a:spcBef>
              <a:buFont typeface="Arial"/>
              <a:buChar char="•"/>
              <a:tabLst>
                <a:tab pos="578485" algn="l"/>
              </a:tabLst>
            </a:pPr>
            <a:r>
              <a:rPr spc="5" dirty="0">
                <a:latin typeface="Calibri"/>
                <a:cs typeface="Calibri"/>
              </a:rPr>
              <a:t>Refinement</a:t>
            </a:r>
            <a:r>
              <a:rPr spc="-10" dirty="0">
                <a:latin typeface="Calibri"/>
                <a:cs typeface="Calibri"/>
              </a:rPr>
              <a:t> </a:t>
            </a:r>
            <a:r>
              <a:rPr spc="5" dirty="0">
                <a:latin typeface="Calibri"/>
                <a:cs typeface="Calibri"/>
              </a:rPr>
              <a:t>Regions</a:t>
            </a:r>
            <a:r>
              <a:rPr spc="-15" dirty="0">
                <a:latin typeface="Calibri"/>
                <a:cs typeface="Calibri"/>
              </a:rPr>
              <a:t> </a:t>
            </a:r>
            <a:r>
              <a:rPr spc="5" dirty="0">
                <a:latin typeface="Calibri"/>
                <a:cs typeface="Calibri"/>
              </a:rPr>
              <a:t>(Optional)</a:t>
            </a:r>
            <a:endParaRPr dirty="0">
              <a:latin typeface="Calibri"/>
              <a:cs typeface="Calibri"/>
            </a:endParaRPr>
          </a:p>
          <a:p>
            <a:pPr lvl="1">
              <a:lnSpc>
                <a:spcPct val="100000"/>
              </a:lnSpc>
              <a:spcBef>
                <a:spcPts val="15"/>
              </a:spcBef>
              <a:buFont typeface="Arial"/>
              <a:buChar char="•"/>
            </a:pPr>
            <a:endParaRPr sz="2800" dirty="0">
              <a:latin typeface="Calibri"/>
              <a:cs typeface="Calibri"/>
            </a:endParaRPr>
          </a:p>
          <a:p>
            <a:pPr marL="201295" indent="-189230">
              <a:lnSpc>
                <a:spcPct val="100000"/>
              </a:lnSpc>
              <a:buFont typeface="Arial"/>
              <a:buChar char="•"/>
              <a:tabLst>
                <a:tab pos="201930" algn="l"/>
              </a:tabLst>
            </a:pPr>
            <a:r>
              <a:rPr sz="2000" spc="-5" dirty="0">
                <a:latin typeface="Calibri"/>
                <a:cs typeface="Calibri"/>
              </a:rPr>
              <a:t>Creating</a:t>
            </a:r>
            <a:r>
              <a:rPr sz="2000" spc="-15" dirty="0">
                <a:latin typeface="Calibri"/>
                <a:cs typeface="Calibri"/>
              </a:rPr>
              <a:t> </a:t>
            </a:r>
            <a:r>
              <a:rPr sz="2000" spc="5" dirty="0">
                <a:latin typeface="Calibri"/>
                <a:cs typeface="Calibri"/>
              </a:rPr>
              <a:t>a</a:t>
            </a:r>
            <a:r>
              <a:rPr sz="2000" spc="-10" dirty="0">
                <a:latin typeface="Calibri"/>
                <a:cs typeface="Calibri"/>
              </a:rPr>
              <a:t> </a:t>
            </a:r>
            <a:r>
              <a:rPr sz="2000" dirty="0">
                <a:latin typeface="Calibri"/>
                <a:cs typeface="Calibri"/>
              </a:rPr>
              <a:t>good mesh </a:t>
            </a:r>
            <a:r>
              <a:rPr sz="2000" spc="5" dirty="0">
                <a:latin typeface="Calibri"/>
                <a:cs typeface="Calibri"/>
              </a:rPr>
              <a:t>is</a:t>
            </a:r>
            <a:r>
              <a:rPr sz="2000" spc="-15" dirty="0">
                <a:latin typeface="Calibri"/>
                <a:cs typeface="Calibri"/>
              </a:rPr>
              <a:t> </a:t>
            </a:r>
            <a:r>
              <a:rPr sz="2000" spc="5" dirty="0">
                <a:latin typeface="Calibri"/>
                <a:cs typeface="Calibri"/>
              </a:rPr>
              <a:t>an </a:t>
            </a:r>
            <a:r>
              <a:rPr sz="2000" spc="-15" dirty="0">
                <a:latin typeface="Calibri"/>
                <a:cs typeface="Calibri"/>
              </a:rPr>
              <a:t>iterative</a:t>
            </a:r>
            <a:r>
              <a:rPr sz="2000" spc="-5" dirty="0">
                <a:latin typeface="Calibri"/>
                <a:cs typeface="Calibri"/>
              </a:rPr>
              <a:t> process!</a:t>
            </a:r>
            <a:endParaRPr sz="2000" dirty="0">
              <a:latin typeface="Calibri"/>
              <a:cs typeface="Calibri"/>
            </a:endParaRPr>
          </a:p>
        </p:txBody>
      </p:sp>
      <p:grpSp>
        <p:nvGrpSpPr>
          <p:cNvPr id="6" name="object 4">
            <a:extLst>
              <a:ext uri="{FF2B5EF4-FFF2-40B4-BE49-F238E27FC236}">
                <a16:creationId xmlns:a16="http://schemas.microsoft.com/office/drawing/2014/main" id="{1333EB23-07C7-C0B5-EB9D-A050A4D296DF}"/>
              </a:ext>
            </a:extLst>
          </p:cNvPr>
          <p:cNvGrpSpPr/>
          <p:nvPr/>
        </p:nvGrpSpPr>
        <p:grpSpPr>
          <a:xfrm>
            <a:off x="5249134" y="2655144"/>
            <a:ext cx="3270885" cy="958850"/>
            <a:chOff x="5468873" y="3746754"/>
            <a:chExt cx="3270885" cy="958850"/>
          </a:xfrm>
        </p:grpSpPr>
        <p:pic>
          <p:nvPicPr>
            <p:cNvPr id="7" name="object 5">
              <a:extLst>
                <a:ext uri="{FF2B5EF4-FFF2-40B4-BE49-F238E27FC236}">
                  <a16:creationId xmlns:a16="http://schemas.microsoft.com/office/drawing/2014/main" id="{8DE534D5-0C3C-D3FD-9208-FD6FE6F54291}"/>
                </a:ext>
              </a:extLst>
            </p:cNvPr>
            <p:cNvPicPr/>
            <p:nvPr/>
          </p:nvPicPr>
          <p:blipFill>
            <a:blip r:embed="rId2" cstate="print"/>
            <a:stretch>
              <a:fillRect/>
            </a:stretch>
          </p:blipFill>
          <p:spPr>
            <a:xfrm>
              <a:off x="5477255" y="3755136"/>
              <a:ext cx="3253740" cy="918860"/>
            </a:xfrm>
            <a:prstGeom prst="rect">
              <a:avLst/>
            </a:prstGeom>
          </p:spPr>
        </p:pic>
        <p:sp>
          <p:nvSpPr>
            <p:cNvPr id="8" name="object 6">
              <a:extLst>
                <a:ext uri="{FF2B5EF4-FFF2-40B4-BE49-F238E27FC236}">
                  <a16:creationId xmlns:a16="http://schemas.microsoft.com/office/drawing/2014/main" id="{73EBB86B-AECF-5F23-1217-97BA03589FF3}"/>
                </a:ext>
              </a:extLst>
            </p:cNvPr>
            <p:cNvSpPr/>
            <p:nvPr/>
          </p:nvSpPr>
          <p:spPr>
            <a:xfrm>
              <a:off x="5472683" y="3750564"/>
              <a:ext cx="3263265" cy="951230"/>
            </a:xfrm>
            <a:custGeom>
              <a:avLst/>
              <a:gdLst/>
              <a:ahLst/>
              <a:cxnLst/>
              <a:rect l="l" t="t" r="r" b="b"/>
              <a:pathLst>
                <a:path w="3263265" h="951229">
                  <a:moveTo>
                    <a:pt x="0" y="0"/>
                  </a:moveTo>
                  <a:lnTo>
                    <a:pt x="3262883" y="0"/>
                  </a:lnTo>
                  <a:lnTo>
                    <a:pt x="3262883" y="950975"/>
                  </a:lnTo>
                  <a:lnTo>
                    <a:pt x="0" y="950975"/>
                  </a:lnTo>
                  <a:lnTo>
                    <a:pt x="0" y="0"/>
                  </a:lnTo>
                  <a:close/>
                </a:path>
              </a:pathLst>
            </a:custGeom>
            <a:ln w="7620">
              <a:solidFill>
                <a:srgbClr val="000000"/>
              </a:solidFill>
            </a:ln>
          </p:spPr>
          <p:txBody>
            <a:bodyPr wrap="square" lIns="0" tIns="0" rIns="0" bIns="0" rtlCol="0"/>
            <a:lstStyle/>
            <a:p>
              <a:endParaRPr sz="1600"/>
            </a:p>
          </p:txBody>
        </p:sp>
      </p:grpSp>
    </p:spTree>
    <p:extLst>
      <p:ext uri="{BB962C8B-B14F-4D97-AF65-F5344CB8AC3E}">
        <p14:creationId xmlns:p14="http://schemas.microsoft.com/office/powerpoint/2010/main" val="363851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2264" y="200705"/>
            <a:ext cx="1638860" cy="744606"/>
          </a:xfrm>
          <a:prstGeom prst="rect">
            <a:avLst/>
          </a:prstGeom>
        </p:spPr>
        <p:txBody>
          <a:bodyPr vert="horz" wrap="square" lIns="0" tIns="11346" rIns="0" bIns="0" rtlCol="0" anchor="ctr">
            <a:spAutoFit/>
          </a:bodyPr>
          <a:lstStyle/>
          <a:p>
            <a:pPr marL="8405">
              <a:spcBef>
                <a:spcPts val="89"/>
              </a:spcBef>
            </a:pPr>
            <a:r>
              <a:rPr sz="2382" spc="-13" dirty="0"/>
              <a:t>Editor</a:t>
            </a:r>
            <a:r>
              <a:rPr sz="2382" spc="-60" dirty="0"/>
              <a:t> </a:t>
            </a:r>
            <a:r>
              <a:rPr sz="2382" dirty="0"/>
              <a:t>Access</a:t>
            </a:r>
          </a:p>
        </p:txBody>
      </p:sp>
      <p:sp>
        <p:nvSpPr>
          <p:cNvPr id="3" name="object 3"/>
          <p:cNvSpPr txBox="1"/>
          <p:nvPr/>
        </p:nvSpPr>
        <p:spPr>
          <a:xfrm>
            <a:off x="1743732" y="1677827"/>
            <a:ext cx="2038490" cy="1639692"/>
          </a:xfrm>
          <a:prstGeom prst="rect">
            <a:avLst/>
          </a:prstGeom>
        </p:spPr>
        <p:txBody>
          <a:bodyPr vert="horz" wrap="square" lIns="0" tIns="9664" rIns="0" bIns="0" rtlCol="0">
            <a:spAutoFit/>
          </a:bodyPr>
          <a:lstStyle/>
          <a:p>
            <a:pPr marL="133217" indent="-125232">
              <a:spcBef>
                <a:spcPts val="75"/>
              </a:spcBef>
              <a:buFont typeface="Arial"/>
              <a:buChar char="•"/>
              <a:tabLst>
                <a:tab pos="133637" algn="l"/>
              </a:tabLst>
            </a:pPr>
            <a:r>
              <a:rPr sz="1522" spc="-7" dirty="0">
                <a:latin typeface="Calibri"/>
                <a:cs typeface="Calibri"/>
              </a:rPr>
              <a:t>Create</a:t>
            </a:r>
            <a:r>
              <a:rPr sz="1522" spc="-33" dirty="0">
                <a:latin typeface="Calibri"/>
                <a:cs typeface="Calibri"/>
              </a:rPr>
              <a:t> </a:t>
            </a:r>
            <a:r>
              <a:rPr sz="1522" spc="3" dirty="0">
                <a:latin typeface="Calibri"/>
                <a:cs typeface="Calibri"/>
              </a:rPr>
              <a:t>a</a:t>
            </a:r>
            <a:r>
              <a:rPr sz="1522" dirty="0">
                <a:latin typeface="Calibri"/>
                <a:cs typeface="Calibri"/>
              </a:rPr>
              <a:t> </a:t>
            </a:r>
            <a:r>
              <a:rPr sz="1522" spc="-3" dirty="0">
                <a:latin typeface="Calibri"/>
                <a:cs typeface="Calibri"/>
              </a:rPr>
              <a:t>New</a:t>
            </a:r>
            <a:r>
              <a:rPr sz="1522" spc="-10" dirty="0">
                <a:latin typeface="Calibri"/>
                <a:cs typeface="Calibri"/>
              </a:rPr>
              <a:t> </a:t>
            </a:r>
            <a:r>
              <a:rPr sz="1522" spc="3" dirty="0">
                <a:latin typeface="Calibri"/>
                <a:cs typeface="Calibri"/>
              </a:rPr>
              <a:t>Geometry</a:t>
            </a:r>
            <a:endParaRPr sz="1522" dirty="0">
              <a:latin typeface="Calibri"/>
              <a:cs typeface="Calibri"/>
            </a:endParaRPr>
          </a:p>
          <a:p>
            <a:pPr>
              <a:spcBef>
                <a:spcPts val="20"/>
              </a:spcBef>
              <a:buFont typeface="Arial"/>
              <a:buChar char="•"/>
            </a:pPr>
            <a:endParaRPr sz="2085" dirty="0">
              <a:latin typeface="Calibri"/>
              <a:cs typeface="Calibri"/>
            </a:endParaRPr>
          </a:p>
          <a:p>
            <a:pPr marL="133217" indent="-125232">
              <a:buFont typeface="Arial"/>
              <a:buChar char="•"/>
              <a:tabLst>
                <a:tab pos="133637" algn="l"/>
              </a:tabLst>
            </a:pPr>
            <a:r>
              <a:rPr sz="1522" spc="-7" dirty="0">
                <a:latin typeface="Calibri"/>
                <a:cs typeface="Calibri"/>
              </a:rPr>
              <a:t>Edit</a:t>
            </a:r>
            <a:r>
              <a:rPr sz="1522" spc="-10" dirty="0">
                <a:latin typeface="Calibri"/>
                <a:cs typeface="Calibri"/>
              </a:rPr>
              <a:t> </a:t>
            </a:r>
            <a:r>
              <a:rPr sz="1522" spc="3" dirty="0">
                <a:latin typeface="Calibri"/>
                <a:cs typeface="Calibri"/>
              </a:rPr>
              <a:t>Geometry</a:t>
            </a:r>
            <a:endParaRPr sz="1522" dirty="0">
              <a:latin typeface="Calibri"/>
              <a:cs typeface="Calibri"/>
            </a:endParaRPr>
          </a:p>
          <a:p>
            <a:pPr>
              <a:spcBef>
                <a:spcPts val="26"/>
              </a:spcBef>
              <a:buFont typeface="Arial"/>
              <a:buChar char="•"/>
            </a:pPr>
            <a:endParaRPr sz="2085" dirty="0">
              <a:latin typeface="Calibri"/>
              <a:cs typeface="Calibri"/>
            </a:endParaRPr>
          </a:p>
          <a:p>
            <a:pPr marL="133217" indent="-125232">
              <a:spcBef>
                <a:spcPts val="3"/>
              </a:spcBef>
              <a:buFont typeface="Arial"/>
              <a:buChar char="•"/>
              <a:tabLst>
                <a:tab pos="133637" algn="l"/>
              </a:tabLst>
            </a:pPr>
            <a:r>
              <a:rPr sz="1522" spc="-7" dirty="0">
                <a:latin typeface="Calibri"/>
                <a:cs typeface="Calibri"/>
              </a:rPr>
              <a:t>Edit</a:t>
            </a:r>
            <a:r>
              <a:rPr sz="1522" spc="-53" dirty="0">
                <a:latin typeface="Calibri"/>
                <a:cs typeface="Calibri"/>
              </a:rPr>
              <a:t> </a:t>
            </a:r>
            <a:r>
              <a:rPr sz="1522" spc="-17" dirty="0">
                <a:latin typeface="Calibri"/>
                <a:cs typeface="Calibri"/>
              </a:rPr>
              <a:t>Toolbar</a:t>
            </a:r>
            <a:endParaRPr sz="1522" dirty="0">
              <a:latin typeface="Calibri"/>
              <a:cs typeface="Calibri"/>
            </a:endParaRPr>
          </a:p>
          <a:p>
            <a:pPr marL="133217" indent="-125232">
              <a:spcBef>
                <a:spcPts val="364"/>
              </a:spcBef>
              <a:buFont typeface="Arial"/>
              <a:buChar char="•"/>
              <a:tabLst>
                <a:tab pos="133637" algn="l"/>
              </a:tabLst>
            </a:pPr>
            <a:r>
              <a:rPr sz="1522" spc="3" dirty="0">
                <a:latin typeface="Calibri"/>
                <a:cs typeface="Calibri"/>
              </a:rPr>
              <a:t>Select</a:t>
            </a:r>
            <a:r>
              <a:rPr sz="1522" spc="-73" dirty="0">
                <a:latin typeface="Calibri"/>
                <a:cs typeface="Calibri"/>
              </a:rPr>
              <a:t> </a:t>
            </a:r>
            <a:r>
              <a:rPr sz="1522" spc="-10" dirty="0">
                <a:latin typeface="Calibri"/>
                <a:cs typeface="Calibri"/>
              </a:rPr>
              <a:t>Layer</a:t>
            </a:r>
            <a:endParaRPr sz="1522" dirty="0">
              <a:latin typeface="Calibri"/>
              <a:cs typeface="Calibri"/>
            </a:endParaRPr>
          </a:p>
        </p:txBody>
      </p:sp>
      <p:grpSp>
        <p:nvGrpSpPr>
          <p:cNvPr id="4" name="object 4"/>
          <p:cNvGrpSpPr/>
          <p:nvPr/>
        </p:nvGrpSpPr>
        <p:grpSpPr>
          <a:xfrm>
            <a:off x="5025334" y="1360002"/>
            <a:ext cx="1756942" cy="545867"/>
            <a:chOff x="5714238" y="2055114"/>
            <a:chExt cx="2654935" cy="824865"/>
          </a:xfrm>
        </p:grpSpPr>
        <p:pic>
          <p:nvPicPr>
            <p:cNvPr id="5" name="object 5"/>
            <p:cNvPicPr/>
            <p:nvPr/>
          </p:nvPicPr>
          <p:blipFill>
            <a:blip r:embed="rId2" cstate="print"/>
            <a:stretch>
              <a:fillRect/>
            </a:stretch>
          </p:blipFill>
          <p:spPr>
            <a:xfrm>
              <a:off x="5721096" y="2063496"/>
              <a:ext cx="2641091" cy="809243"/>
            </a:xfrm>
            <a:prstGeom prst="rect">
              <a:avLst/>
            </a:prstGeom>
          </p:spPr>
        </p:pic>
        <p:sp>
          <p:nvSpPr>
            <p:cNvPr id="6" name="object 6"/>
            <p:cNvSpPr/>
            <p:nvPr/>
          </p:nvSpPr>
          <p:spPr>
            <a:xfrm>
              <a:off x="5718048" y="2058924"/>
              <a:ext cx="2647315" cy="817244"/>
            </a:xfrm>
            <a:custGeom>
              <a:avLst/>
              <a:gdLst/>
              <a:ahLst/>
              <a:cxnLst/>
              <a:rect l="l" t="t" r="r" b="b"/>
              <a:pathLst>
                <a:path w="2647315" h="817244">
                  <a:moveTo>
                    <a:pt x="0" y="0"/>
                  </a:moveTo>
                  <a:lnTo>
                    <a:pt x="2647187" y="0"/>
                  </a:lnTo>
                  <a:lnTo>
                    <a:pt x="2647187" y="816864"/>
                  </a:lnTo>
                  <a:lnTo>
                    <a:pt x="0" y="816864"/>
                  </a:lnTo>
                  <a:lnTo>
                    <a:pt x="0" y="0"/>
                  </a:lnTo>
                  <a:close/>
                </a:path>
              </a:pathLst>
            </a:custGeom>
            <a:ln w="7620">
              <a:solidFill>
                <a:srgbClr val="ED7C31"/>
              </a:solidFill>
            </a:ln>
          </p:spPr>
          <p:txBody>
            <a:bodyPr wrap="square" lIns="0" tIns="0" rIns="0" bIns="0" rtlCol="0"/>
            <a:lstStyle/>
            <a:p>
              <a:endParaRPr sz="1191"/>
            </a:p>
          </p:txBody>
        </p:sp>
      </p:grpSp>
      <p:grpSp>
        <p:nvGrpSpPr>
          <p:cNvPr id="7" name="object 7"/>
          <p:cNvGrpSpPr/>
          <p:nvPr/>
        </p:nvGrpSpPr>
        <p:grpSpPr>
          <a:xfrm>
            <a:off x="4650160" y="1935872"/>
            <a:ext cx="1955707" cy="561834"/>
            <a:chOff x="5147309" y="2925317"/>
            <a:chExt cx="2955290" cy="848994"/>
          </a:xfrm>
        </p:grpSpPr>
        <p:pic>
          <p:nvPicPr>
            <p:cNvPr id="8" name="object 8"/>
            <p:cNvPicPr/>
            <p:nvPr/>
          </p:nvPicPr>
          <p:blipFill>
            <a:blip r:embed="rId3" cstate="print"/>
            <a:stretch>
              <a:fillRect/>
            </a:stretch>
          </p:blipFill>
          <p:spPr>
            <a:xfrm>
              <a:off x="5155692" y="2933700"/>
              <a:ext cx="2938271" cy="832103"/>
            </a:xfrm>
            <a:prstGeom prst="rect">
              <a:avLst/>
            </a:prstGeom>
          </p:spPr>
        </p:pic>
        <p:sp>
          <p:nvSpPr>
            <p:cNvPr id="9" name="object 9"/>
            <p:cNvSpPr/>
            <p:nvPr/>
          </p:nvSpPr>
          <p:spPr>
            <a:xfrm>
              <a:off x="5151119" y="2929127"/>
              <a:ext cx="2947670" cy="841375"/>
            </a:xfrm>
            <a:custGeom>
              <a:avLst/>
              <a:gdLst/>
              <a:ahLst/>
              <a:cxnLst/>
              <a:rect l="l" t="t" r="r" b="b"/>
              <a:pathLst>
                <a:path w="2947670" h="841375">
                  <a:moveTo>
                    <a:pt x="0" y="0"/>
                  </a:moveTo>
                  <a:lnTo>
                    <a:pt x="2947416" y="0"/>
                  </a:lnTo>
                  <a:lnTo>
                    <a:pt x="2947416" y="841248"/>
                  </a:lnTo>
                  <a:lnTo>
                    <a:pt x="0" y="841248"/>
                  </a:lnTo>
                  <a:lnTo>
                    <a:pt x="0" y="0"/>
                  </a:lnTo>
                  <a:close/>
                </a:path>
              </a:pathLst>
            </a:custGeom>
            <a:ln w="7620">
              <a:solidFill>
                <a:srgbClr val="ED7C31"/>
              </a:solidFill>
            </a:ln>
          </p:spPr>
          <p:txBody>
            <a:bodyPr wrap="square" lIns="0" tIns="0" rIns="0" bIns="0" rtlCol="0"/>
            <a:lstStyle/>
            <a:p>
              <a:endParaRPr sz="1191"/>
            </a:p>
          </p:txBody>
        </p:sp>
      </p:grpSp>
      <p:pic>
        <p:nvPicPr>
          <p:cNvPr id="10" name="object 10"/>
          <p:cNvPicPr/>
          <p:nvPr/>
        </p:nvPicPr>
        <p:blipFill>
          <a:blip r:embed="rId4" cstate="print"/>
          <a:stretch>
            <a:fillRect/>
          </a:stretch>
        </p:blipFill>
        <p:spPr>
          <a:xfrm>
            <a:off x="3739963" y="2576793"/>
            <a:ext cx="3305959" cy="1532964"/>
          </a:xfrm>
          <a:prstGeom prst="rect">
            <a:avLst/>
          </a:prstGeom>
        </p:spPr>
      </p:pic>
      <p:sp>
        <p:nvSpPr>
          <p:cNvPr id="11" name="object 11"/>
          <p:cNvSpPr txBox="1"/>
          <p:nvPr/>
        </p:nvSpPr>
        <p:spPr>
          <a:xfrm>
            <a:off x="7325221" y="4227138"/>
            <a:ext cx="92869" cy="89768"/>
          </a:xfrm>
          <a:prstGeom prst="rect">
            <a:avLst/>
          </a:prstGeom>
        </p:spPr>
        <p:txBody>
          <a:bodyPr vert="horz" wrap="square" lIns="0" tIns="0" rIns="0" bIns="0" rtlCol="0">
            <a:spAutoFit/>
          </a:bodyPr>
          <a:lstStyle/>
          <a:p>
            <a:pPr marL="25215">
              <a:lnSpc>
                <a:spcPts val="692"/>
              </a:lnSpc>
            </a:pPr>
            <a:fld id="{81D60167-4931-47E6-BA6A-407CBD079E47}" type="slidenum">
              <a:rPr sz="662" spc="-3" dirty="0">
                <a:solidFill>
                  <a:srgbClr val="898989"/>
                </a:solidFill>
                <a:latin typeface="Calibri"/>
                <a:cs typeface="Calibri"/>
              </a:rPr>
              <a:pPr marL="25215">
                <a:lnSpc>
                  <a:spcPts val="692"/>
                </a:lnSpc>
              </a:pPr>
              <a:t>28</a:t>
            </a:fld>
            <a:endParaRPr sz="662">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6979" y="418629"/>
            <a:ext cx="1537565" cy="378032"/>
          </a:xfrm>
          <a:prstGeom prst="rect">
            <a:avLst/>
          </a:prstGeom>
        </p:spPr>
        <p:txBody>
          <a:bodyPr vert="horz" wrap="square" lIns="0" tIns="11346" rIns="0" bIns="0" rtlCol="0" anchor="ctr">
            <a:spAutoFit/>
          </a:bodyPr>
          <a:lstStyle/>
          <a:p>
            <a:pPr marL="8405">
              <a:spcBef>
                <a:spcPts val="89"/>
              </a:spcBef>
            </a:pPr>
            <a:r>
              <a:rPr sz="2382" spc="-13" dirty="0"/>
              <a:t>Editing</a:t>
            </a:r>
            <a:endParaRPr sz="2382" dirty="0"/>
          </a:p>
        </p:txBody>
      </p:sp>
      <p:sp>
        <p:nvSpPr>
          <p:cNvPr id="3" name="object 3"/>
          <p:cNvSpPr txBox="1"/>
          <p:nvPr/>
        </p:nvSpPr>
        <p:spPr>
          <a:xfrm>
            <a:off x="1993865" y="1882568"/>
            <a:ext cx="1427069" cy="1282293"/>
          </a:xfrm>
          <a:prstGeom prst="rect">
            <a:avLst/>
          </a:prstGeom>
        </p:spPr>
        <p:txBody>
          <a:bodyPr vert="horz" wrap="square" lIns="0" tIns="26054" rIns="0" bIns="0" rtlCol="0">
            <a:spAutoFit/>
          </a:bodyPr>
          <a:lstStyle/>
          <a:p>
            <a:pPr marL="132377" indent="-124392">
              <a:spcBef>
                <a:spcPts val="205"/>
              </a:spcBef>
              <a:buFont typeface="Arial"/>
              <a:buChar char="•"/>
              <a:tabLst>
                <a:tab pos="132797" algn="l"/>
              </a:tabLst>
            </a:pPr>
            <a:r>
              <a:rPr sz="1291" spc="7" dirty="0">
                <a:latin typeface="Calibri"/>
                <a:cs typeface="Calibri"/>
              </a:rPr>
              <a:t>Add</a:t>
            </a:r>
            <a:r>
              <a:rPr sz="1291" spc="-23" dirty="0">
                <a:latin typeface="Calibri"/>
                <a:cs typeface="Calibri"/>
              </a:rPr>
              <a:t> </a:t>
            </a:r>
            <a:r>
              <a:rPr sz="1291" spc="10" dirty="0">
                <a:latin typeface="Calibri"/>
                <a:cs typeface="Calibri"/>
              </a:rPr>
              <a:t>New</a:t>
            </a:r>
            <a:r>
              <a:rPr sz="1291" spc="-20" dirty="0">
                <a:latin typeface="Calibri"/>
                <a:cs typeface="Calibri"/>
              </a:rPr>
              <a:t> </a:t>
            </a:r>
            <a:r>
              <a:rPr sz="1291" dirty="0">
                <a:latin typeface="Calibri"/>
                <a:cs typeface="Calibri"/>
              </a:rPr>
              <a:t>Feature</a:t>
            </a:r>
          </a:p>
          <a:p>
            <a:pPr marL="132377" indent="-124392">
              <a:spcBef>
                <a:spcPts val="142"/>
              </a:spcBef>
              <a:buFont typeface="Arial"/>
              <a:buChar char="•"/>
              <a:tabLst>
                <a:tab pos="132797" algn="l"/>
              </a:tabLst>
            </a:pPr>
            <a:r>
              <a:rPr sz="1291" spc="3" dirty="0">
                <a:latin typeface="Calibri"/>
                <a:cs typeface="Calibri"/>
              </a:rPr>
              <a:t>Select/Edit</a:t>
            </a:r>
            <a:r>
              <a:rPr sz="1291" spc="-36" dirty="0">
                <a:latin typeface="Calibri"/>
                <a:cs typeface="Calibri"/>
              </a:rPr>
              <a:t> </a:t>
            </a:r>
            <a:r>
              <a:rPr sz="1291" dirty="0">
                <a:latin typeface="Calibri"/>
                <a:cs typeface="Calibri"/>
              </a:rPr>
              <a:t>Feature</a:t>
            </a:r>
          </a:p>
          <a:p>
            <a:pPr marL="132377" indent="-124392">
              <a:spcBef>
                <a:spcPts val="135"/>
              </a:spcBef>
              <a:buFont typeface="Arial"/>
              <a:buChar char="•"/>
              <a:tabLst>
                <a:tab pos="132797" algn="l"/>
              </a:tabLst>
            </a:pPr>
            <a:r>
              <a:rPr sz="1291" spc="7" dirty="0">
                <a:latin typeface="Calibri"/>
                <a:cs typeface="Calibri"/>
              </a:rPr>
              <a:t>Undo/Redo</a:t>
            </a:r>
            <a:endParaRPr sz="1291" dirty="0">
              <a:latin typeface="Calibri"/>
              <a:cs typeface="Calibri"/>
            </a:endParaRPr>
          </a:p>
          <a:p>
            <a:pPr marL="132377" indent="-124392">
              <a:spcBef>
                <a:spcPts val="142"/>
              </a:spcBef>
              <a:buFont typeface="Arial"/>
              <a:buChar char="•"/>
              <a:tabLst>
                <a:tab pos="132797" algn="l"/>
              </a:tabLst>
            </a:pPr>
            <a:r>
              <a:rPr sz="1291" spc="3" dirty="0">
                <a:latin typeface="Calibri"/>
                <a:cs typeface="Calibri"/>
              </a:rPr>
              <a:t>Plot</a:t>
            </a:r>
            <a:r>
              <a:rPr sz="1291" spc="-7" dirty="0">
                <a:latin typeface="Calibri"/>
                <a:cs typeface="Calibri"/>
              </a:rPr>
              <a:t> </a:t>
            </a:r>
            <a:r>
              <a:rPr sz="1291" dirty="0">
                <a:latin typeface="Calibri"/>
                <a:cs typeface="Calibri"/>
              </a:rPr>
              <a:t>Profile</a:t>
            </a:r>
          </a:p>
          <a:p>
            <a:pPr marL="132377" indent="-124392">
              <a:spcBef>
                <a:spcPts val="142"/>
              </a:spcBef>
              <a:buFont typeface="Arial"/>
              <a:buChar char="•"/>
              <a:tabLst>
                <a:tab pos="132797" algn="l"/>
              </a:tabLst>
            </a:pPr>
            <a:r>
              <a:rPr sz="1291" spc="-17" dirty="0">
                <a:latin typeface="Calibri"/>
                <a:cs typeface="Calibri"/>
              </a:rPr>
              <a:t>Tools</a:t>
            </a:r>
            <a:endParaRPr sz="1291" dirty="0">
              <a:latin typeface="Calibri"/>
              <a:cs typeface="Calibri"/>
            </a:endParaRPr>
          </a:p>
          <a:p>
            <a:pPr marL="132377" indent="-124392">
              <a:spcBef>
                <a:spcPts val="135"/>
              </a:spcBef>
              <a:buFont typeface="Arial"/>
              <a:buChar char="•"/>
              <a:tabLst>
                <a:tab pos="132797" algn="l"/>
              </a:tabLst>
            </a:pPr>
            <a:r>
              <a:rPr sz="1291" spc="7" dirty="0">
                <a:latin typeface="Calibri"/>
                <a:cs typeface="Calibri"/>
              </a:rPr>
              <a:t>Help</a:t>
            </a:r>
            <a:endParaRPr sz="1291" dirty="0">
              <a:latin typeface="Calibri"/>
              <a:cs typeface="Calibri"/>
            </a:endParaRPr>
          </a:p>
        </p:txBody>
      </p:sp>
      <p:pic>
        <p:nvPicPr>
          <p:cNvPr id="4" name="object 4"/>
          <p:cNvPicPr/>
          <p:nvPr/>
        </p:nvPicPr>
        <p:blipFill>
          <a:blip r:embed="rId2" cstate="print"/>
          <a:stretch>
            <a:fillRect/>
          </a:stretch>
        </p:blipFill>
        <p:spPr>
          <a:xfrm>
            <a:off x="3283099" y="1472453"/>
            <a:ext cx="2245995" cy="240029"/>
          </a:xfrm>
          <a:prstGeom prst="rect">
            <a:avLst/>
          </a:prstGeom>
        </p:spPr>
      </p:pic>
      <p:grpSp>
        <p:nvGrpSpPr>
          <p:cNvPr id="5" name="object 5"/>
          <p:cNvGrpSpPr/>
          <p:nvPr/>
        </p:nvGrpSpPr>
        <p:grpSpPr>
          <a:xfrm>
            <a:off x="3283099" y="2087656"/>
            <a:ext cx="466025" cy="500483"/>
            <a:chOff x="3081527" y="3154680"/>
            <a:chExt cx="704215" cy="756285"/>
          </a:xfrm>
        </p:grpSpPr>
        <p:pic>
          <p:nvPicPr>
            <p:cNvPr id="6" name="object 6"/>
            <p:cNvPicPr/>
            <p:nvPr/>
          </p:nvPicPr>
          <p:blipFill>
            <a:blip r:embed="rId3" cstate="print"/>
            <a:stretch>
              <a:fillRect/>
            </a:stretch>
          </p:blipFill>
          <p:spPr>
            <a:xfrm>
              <a:off x="3393947" y="3154680"/>
              <a:ext cx="377951" cy="362711"/>
            </a:xfrm>
            <a:prstGeom prst="rect">
              <a:avLst/>
            </a:prstGeom>
          </p:spPr>
        </p:pic>
        <p:pic>
          <p:nvPicPr>
            <p:cNvPr id="7" name="object 7"/>
            <p:cNvPicPr/>
            <p:nvPr/>
          </p:nvPicPr>
          <p:blipFill>
            <a:blip r:embed="rId4" cstate="print"/>
            <a:stretch>
              <a:fillRect/>
            </a:stretch>
          </p:blipFill>
          <p:spPr>
            <a:xfrm>
              <a:off x="3081527" y="3547872"/>
              <a:ext cx="704087" cy="362711"/>
            </a:xfrm>
            <a:prstGeom prst="rect">
              <a:avLst/>
            </a:prstGeom>
          </p:spPr>
        </p:pic>
      </p:grpSp>
      <p:pic>
        <p:nvPicPr>
          <p:cNvPr id="8" name="object 8"/>
          <p:cNvPicPr/>
          <p:nvPr/>
        </p:nvPicPr>
        <p:blipFill>
          <a:blip r:embed="rId5" cstate="print"/>
          <a:stretch>
            <a:fillRect/>
          </a:stretch>
        </p:blipFill>
        <p:spPr>
          <a:xfrm>
            <a:off x="3514052" y="2622177"/>
            <a:ext cx="250115" cy="239021"/>
          </a:xfrm>
          <a:prstGeom prst="rect">
            <a:avLst/>
          </a:prstGeom>
        </p:spPr>
      </p:pic>
      <p:pic>
        <p:nvPicPr>
          <p:cNvPr id="9" name="object 9"/>
          <p:cNvPicPr/>
          <p:nvPr/>
        </p:nvPicPr>
        <p:blipFill>
          <a:blip r:embed="rId6" cstate="print"/>
          <a:stretch>
            <a:fillRect/>
          </a:stretch>
        </p:blipFill>
        <p:spPr>
          <a:xfrm>
            <a:off x="3531198" y="2926752"/>
            <a:ext cx="200697" cy="231961"/>
          </a:xfrm>
          <a:prstGeom prst="rect">
            <a:avLst/>
          </a:prstGeom>
        </p:spPr>
      </p:pic>
      <p:pic>
        <p:nvPicPr>
          <p:cNvPr id="10" name="object 10"/>
          <p:cNvPicPr/>
          <p:nvPr/>
        </p:nvPicPr>
        <p:blipFill>
          <a:blip r:embed="rId7" cstate="print"/>
          <a:stretch>
            <a:fillRect/>
          </a:stretch>
        </p:blipFill>
        <p:spPr>
          <a:xfrm>
            <a:off x="3499934" y="3193004"/>
            <a:ext cx="264234" cy="240030"/>
          </a:xfrm>
          <a:prstGeom prst="rect">
            <a:avLst/>
          </a:prstGeom>
        </p:spPr>
      </p:pic>
      <p:pic>
        <p:nvPicPr>
          <p:cNvPr id="11" name="object 11"/>
          <p:cNvPicPr/>
          <p:nvPr/>
        </p:nvPicPr>
        <p:blipFill>
          <a:blip r:embed="rId8" cstate="print"/>
          <a:stretch>
            <a:fillRect/>
          </a:stretch>
        </p:blipFill>
        <p:spPr>
          <a:xfrm>
            <a:off x="3504976" y="1806276"/>
            <a:ext cx="230953" cy="2249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Content Placeholder 4">
            <a:extLst>
              <a:ext uri="{FF2B5EF4-FFF2-40B4-BE49-F238E27FC236}">
                <a16:creationId xmlns:a16="http://schemas.microsoft.com/office/drawing/2014/main" id="{31060750-7426-85A0-ACA2-E14CDEEADA13}"/>
              </a:ext>
            </a:extLst>
          </p:cNvPr>
          <p:cNvSpPr>
            <a:spLocks noGrp="1"/>
          </p:cNvSpPr>
          <p:nvPr>
            <p:ph idx="1"/>
          </p:nvPr>
        </p:nvSpPr>
        <p:spPr/>
        <p:txBody>
          <a:bodyPr/>
          <a:lstStyle/>
          <a:p>
            <a:pPr algn="l"/>
            <a:r>
              <a:rPr lang="it-IT" sz="1800" b="0" i="0" u="none" strike="noStrike" baseline="0" dirty="0" err="1">
                <a:latin typeface="CIDFont+F2"/>
              </a:rPr>
              <a:t>Projection</a:t>
            </a:r>
            <a:endParaRPr lang="it-IT" sz="1800" b="0" i="0" u="none" strike="noStrike" baseline="0" dirty="0">
              <a:latin typeface="CIDFont+F2"/>
            </a:endParaRPr>
          </a:p>
          <a:p>
            <a:pPr marL="0" indent="0" algn="l">
              <a:buNone/>
            </a:pPr>
            <a:endParaRPr lang="it-IT" dirty="0">
              <a:latin typeface="CIDFont+F2"/>
            </a:endParaRPr>
          </a:p>
          <a:p>
            <a:pPr algn="l"/>
            <a:r>
              <a:rPr lang="en-US" sz="1800" b="0" i="0" u="none" strike="noStrike" baseline="0" dirty="0">
                <a:latin typeface="CIDFont+F2"/>
              </a:rPr>
              <a:t>Data used in RAS Mapper must be a common coordinate system.</a:t>
            </a:r>
          </a:p>
          <a:p>
            <a:pPr algn="l"/>
            <a:r>
              <a:rPr lang="en-US" sz="1800" b="0" i="0" u="none" strike="noStrike" baseline="0" dirty="0">
                <a:latin typeface="CIDFont+F2"/>
              </a:rPr>
              <a:t>Projection will be used to re-project Terrain data that is imported into</a:t>
            </a:r>
            <a:r>
              <a:rPr lang="it-IT" sz="1800" b="0" i="0" u="none" strike="noStrike" baseline="0" dirty="0">
                <a:latin typeface="CIDFont+F2"/>
              </a:rPr>
              <a:t>RAS Mapper.</a:t>
            </a:r>
          </a:p>
          <a:p>
            <a:pPr algn="l"/>
            <a:r>
              <a:rPr lang="en-US" sz="1800" b="0" i="0" u="none" strike="noStrike" baseline="0" dirty="0">
                <a:latin typeface="CIDFont+F2"/>
              </a:rPr>
              <a:t>Defined using </a:t>
            </a:r>
            <a:r>
              <a:rPr lang="en-US" sz="1800" b="0" i="0" u="none" strike="noStrike" baseline="0" dirty="0" err="1">
                <a:latin typeface="CIDFont+F2"/>
              </a:rPr>
              <a:t>esri</a:t>
            </a:r>
            <a:r>
              <a:rPr lang="en-US" sz="1800" b="0" i="0" u="none" strike="noStrike" baseline="0" dirty="0">
                <a:latin typeface="CIDFont+F2"/>
              </a:rPr>
              <a:t> PRJ file.</a:t>
            </a:r>
          </a:p>
          <a:p>
            <a:pPr algn="l"/>
            <a:r>
              <a:rPr lang="en-US" sz="1800" b="0" i="0" u="none" strike="noStrike" baseline="0" dirty="0">
                <a:latin typeface="CIDFont+F2"/>
              </a:rPr>
              <a:t>Web Imagery will be projected on-the-fly to RAS Mapper coordinate </a:t>
            </a:r>
            <a:r>
              <a:rPr lang="it-IT" sz="1800" b="0" i="0" u="none" strike="noStrike" baseline="0" dirty="0">
                <a:latin typeface="CIDFont+F2"/>
              </a:rPr>
              <a:t>system.</a:t>
            </a:r>
            <a:endParaRPr lang="it-IT" dirty="0">
              <a:latin typeface="CIDFont+F2"/>
            </a:endParaRPr>
          </a:p>
        </p:txBody>
      </p:sp>
      <p:pic>
        <p:nvPicPr>
          <p:cNvPr id="4" name="Picture 3">
            <a:extLst>
              <a:ext uri="{FF2B5EF4-FFF2-40B4-BE49-F238E27FC236}">
                <a16:creationId xmlns:a16="http://schemas.microsoft.com/office/drawing/2014/main" id="{E1763640-F055-6FE3-A891-D0EACAE3DA45}"/>
              </a:ext>
            </a:extLst>
          </p:cNvPr>
          <p:cNvPicPr>
            <a:picLocks noChangeAspect="1"/>
          </p:cNvPicPr>
          <p:nvPr/>
        </p:nvPicPr>
        <p:blipFill rotWithShape="1">
          <a:blip r:embed="rId2"/>
          <a:srcRect r="65530" b="86398"/>
          <a:stretch/>
        </p:blipFill>
        <p:spPr>
          <a:xfrm>
            <a:off x="374073" y="3549395"/>
            <a:ext cx="3151909" cy="699655"/>
          </a:xfrm>
          <a:prstGeom prst="rect">
            <a:avLst/>
          </a:prstGeom>
        </p:spPr>
      </p:pic>
      <p:pic>
        <p:nvPicPr>
          <p:cNvPr id="7" name="Picture 6">
            <a:extLst>
              <a:ext uri="{FF2B5EF4-FFF2-40B4-BE49-F238E27FC236}">
                <a16:creationId xmlns:a16="http://schemas.microsoft.com/office/drawing/2014/main" id="{56E7C3E3-3A64-3E41-5BD4-F7C17872BAF0}"/>
              </a:ext>
            </a:extLst>
          </p:cNvPr>
          <p:cNvPicPr>
            <a:picLocks noChangeAspect="1"/>
          </p:cNvPicPr>
          <p:nvPr/>
        </p:nvPicPr>
        <p:blipFill rotWithShape="1">
          <a:blip r:embed="rId3"/>
          <a:srcRect l="33258" t="22491" r="33106" b="60358"/>
          <a:stretch/>
        </p:blipFill>
        <p:spPr>
          <a:xfrm>
            <a:off x="4589983" y="3463347"/>
            <a:ext cx="4096817" cy="1175005"/>
          </a:xfrm>
          <a:prstGeom prst="rect">
            <a:avLst/>
          </a:prstGeom>
        </p:spPr>
      </p:pic>
    </p:spTree>
    <p:extLst>
      <p:ext uri="{BB962C8B-B14F-4D97-AF65-F5344CB8AC3E}">
        <p14:creationId xmlns:p14="http://schemas.microsoft.com/office/powerpoint/2010/main" val="180471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681" y="290550"/>
            <a:ext cx="3264610" cy="378032"/>
          </a:xfrm>
          <a:prstGeom prst="rect">
            <a:avLst/>
          </a:prstGeom>
        </p:spPr>
        <p:txBody>
          <a:bodyPr vert="horz" wrap="square" lIns="0" tIns="11346" rIns="0" bIns="0" rtlCol="0" anchor="ctr">
            <a:spAutoFit/>
          </a:bodyPr>
          <a:lstStyle/>
          <a:p>
            <a:pPr marL="8405">
              <a:spcBef>
                <a:spcPts val="89"/>
              </a:spcBef>
            </a:pPr>
            <a:r>
              <a:rPr sz="2382" spc="-13" dirty="0"/>
              <a:t>Add</a:t>
            </a:r>
            <a:r>
              <a:rPr sz="2382" spc="-26" dirty="0"/>
              <a:t> </a:t>
            </a:r>
            <a:r>
              <a:rPr sz="2382" spc="-13" dirty="0"/>
              <a:t>New</a:t>
            </a:r>
            <a:r>
              <a:rPr sz="2382" spc="3" dirty="0"/>
              <a:t> </a:t>
            </a:r>
            <a:r>
              <a:rPr sz="2382" spc="-17" dirty="0"/>
              <a:t>Feature</a:t>
            </a:r>
            <a:endParaRPr sz="2382" dirty="0"/>
          </a:p>
        </p:txBody>
      </p:sp>
      <p:sp>
        <p:nvSpPr>
          <p:cNvPr id="3" name="object 3"/>
          <p:cNvSpPr txBox="1"/>
          <p:nvPr/>
        </p:nvSpPr>
        <p:spPr>
          <a:xfrm>
            <a:off x="1743732" y="1631979"/>
            <a:ext cx="5624653" cy="1358034"/>
          </a:xfrm>
          <a:prstGeom prst="rect">
            <a:avLst/>
          </a:prstGeom>
        </p:spPr>
        <p:txBody>
          <a:bodyPr vert="horz" wrap="square" lIns="0" tIns="55469" rIns="0" bIns="0" rtlCol="0">
            <a:spAutoFit/>
          </a:bodyPr>
          <a:lstStyle/>
          <a:p>
            <a:pPr marL="133217" indent="-125232">
              <a:spcBef>
                <a:spcPts val="437"/>
              </a:spcBef>
              <a:buFont typeface="Arial"/>
              <a:buChar char="•"/>
              <a:tabLst>
                <a:tab pos="133637" algn="l"/>
              </a:tabLst>
            </a:pPr>
            <a:r>
              <a:rPr sz="1522" dirty="0">
                <a:latin typeface="Calibri"/>
                <a:cs typeface="Calibri"/>
              </a:rPr>
              <a:t>Left-click</a:t>
            </a:r>
            <a:r>
              <a:rPr sz="1522" spc="-17" dirty="0">
                <a:latin typeface="Calibri"/>
                <a:cs typeface="Calibri"/>
              </a:rPr>
              <a:t> </a:t>
            </a:r>
            <a:r>
              <a:rPr sz="1522" spc="-3" dirty="0">
                <a:latin typeface="Calibri"/>
                <a:cs typeface="Calibri"/>
              </a:rPr>
              <a:t>to</a:t>
            </a:r>
            <a:r>
              <a:rPr sz="1522" dirty="0">
                <a:latin typeface="Calibri"/>
                <a:cs typeface="Calibri"/>
              </a:rPr>
              <a:t> </a:t>
            </a:r>
            <a:r>
              <a:rPr sz="1522" spc="-7" dirty="0">
                <a:latin typeface="Calibri"/>
                <a:cs typeface="Calibri"/>
              </a:rPr>
              <a:t>start</a:t>
            </a:r>
            <a:r>
              <a:rPr sz="1522" spc="-13" dirty="0">
                <a:latin typeface="Calibri"/>
                <a:cs typeface="Calibri"/>
              </a:rPr>
              <a:t> </a:t>
            </a:r>
            <a:r>
              <a:rPr sz="1522" dirty="0">
                <a:latin typeface="Calibri"/>
                <a:cs typeface="Calibri"/>
              </a:rPr>
              <a:t>adding</a:t>
            </a:r>
            <a:r>
              <a:rPr sz="1522" spc="7" dirty="0">
                <a:latin typeface="Calibri"/>
                <a:cs typeface="Calibri"/>
              </a:rPr>
              <a:t> </a:t>
            </a:r>
            <a:r>
              <a:rPr sz="1522" spc="3" dirty="0">
                <a:latin typeface="Calibri"/>
                <a:cs typeface="Calibri"/>
              </a:rPr>
              <a:t>a</a:t>
            </a:r>
            <a:r>
              <a:rPr sz="1522" spc="-3" dirty="0">
                <a:latin typeface="Calibri"/>
                <a:cs typeface="Calibri"/>
              </a:rPr>
              <a:t> </a:t>
            </a:r>
            <a:r>
              <a:rPr sz="1522" spc="3" dirty="0">
                <a:latin typeface="Calibri"/>
                <a:cs typeface="Calibri"/>
              </a:rPr>
              <a:t>new </a:t>
            </a:r>
            <a:r>
              <a:rPr sz="1522" spc="-3" dirty="0">
                <a:latin typeface="Calibri"/>
                <a:cs typeface="Calibri"/>
              </a:rPr>
              <a:t>point, line,</a:t>
            </a:r>
            <a:r>
              <a:rPr sz="1522" spc="7" dirty="0">
                <a:latin typeface="Calibri"/>
                <a:cs typeface="Calibri"/>
              </a:rPr>
              <a:t> </a:t>
            </a:r>
            <a:r>
              <a:rPr sz="1522" spc="3" dirty="0">
                <a:latin typeface="Calibri"/>
                <a:cs typeface="Calibri"/>
              </a:rPr>
              <a:t>or</a:t>
            </a:r>
            <a:r>
              <a:rPr sz="1522" spc="-3" dirty="0">
                <a:latin typeface="Calibri"/>
                <a:cs typeface="Calibri"/>
              </a:rPr>
              <a:t> polygon</a:t>
            </a:r>
            <a:endParaRPr sz="1522" dirty="0">
              <a:latin typeface="Calibri"/>
              <a:cs typeface="Calibri"/>
            </a:endParaRPr>
          </a:p>
          <a:p>
            <a:pPr marL="133217" indent="-125232">
              <a:spcBef>
                <a:spcPts val="374"/>
              </a:spcBef>
              <a:buFont typeface="Arial"/>
              <a:buChar char="•"/>
              <a:tabLst>
                <a:tab pos="133637" algn="l"/>
              </a:tabLst>
            </a:pPr>
            <a:r>
              <a:rPr sz="1522" spc="3" dirty="0">
                <a:latin typeface="Calibri"/>
                <a:cs typeface="Calibri"/>
              </a:rPr>
              <a:t>Double-click</a:t>
            </a:r>
            <a:r>
              <a:rPr sz="1522" spc="-20" dirty="0">
                <a:latin typeface="Calibri"/>
                <a:cs typeface="Calibri"/>
              </a:rPr>
              <a:t> </a:t>
            </a:r>
            <a:r>
              <a:rPr sz="1522" spc="-3" dirty="0">
                <a:latin typeface="Calibri"/>
                <a:cs typeface="Calibri"/>
              </a:rPr>
              <a:t>to</a:t>
            </a:r>
            <a:r>
              <a:rPr sz="1522" spc="-7" dirty="0">
                <a:latin typeface="Calibri"/>
                <a:cs typeface="Calibri"/>
              </a:rPr>
              <a:t> </a:t>
            </a:r>
            <a:r>
              <a:rPr sz="1522" dirty="0">
                <a:latin typeface="Calibri"/>
                <a:cs typeface="Calibri"/>
              </a:rPr>
              <a:t>end</a:t>
            </a:r>
            <a:r>
              <a:rPr sz="1522" spc="-3" dirty="0">
                <a:latin typeface="Calibri"/>
                <a:cs typeface="Calibri"/>
              </a:rPr>
              <a:t> </a:t>
            </a:r>
            <a:r>
              <a:rPr sz="1522" spc="3" dirty="0">
                <a:latin typeface="Calibri"/>
                <a:cs typeface="Calibri"/>
              </a:rPr>
              <a:t>a</a:t>
            </a:r>
            <a:r>
              <a:rPr sz="1522" spc="-10" dirty="0">
                <a:latin typeface="Calibri"/>
                <a:cs typeface="Calibri"/>
              </a:rPr>
              <a:t> </a:t>
            </a:r>
            <a:r>
              <a:rPr sz="1522" dirty="0">
                <a:latin typeface="Calibri"/>
                <a:cs typeface="Calibri"/>
              </a:rPr>
              <a:t>line</a:t>
            </a:r>
            <a:r>
              <a:rPr sz="1522" spc="7" dirty="0">
                <a:latin typeface="Calibri"/>
                <a:cs typeface="Calibri"/>
              </a:rPr>
              <a:t> </a:t>
            </a:r>
            <a:r>
              <a:rPr sz="1522" spc="-3" dirty="0">
                <a:latin typeface="Calibri"/>
                <a:cs typeface="Calibri"/>
              </a:rPr>
              <a:t>or</a:t>
            </a:r>
            <a:r>
              <a:rPr sz="1522" spc="-10" dirty="0">
                <a:latin typeface="Calibri"/>
                <a:cs typeface="Calibri"/>
              </a:rPr>
              <a:t> </a:t>
            </a:r>
            <a:r>
              <a:rPr sz="1522" dirty="0">
                <a:latin typeface="Calibri"/>
                <a:cs typeface="Calibri"/>
              </a:rPr>
              <a:t>polygon</a:t>
            </a:r>
          </a:p>
          <a:p>
            <a:pPr>
              <a:spcBef>
                <a:spcPts val="17"/>
              </a:spcBef>
              <a:buFont typeface="Arial"/>
              <a:buChar char="•"/>
            </a:pPr>
            <a:endParaRPr sz="2250" dirty="0">
              <a:latin typeface="Calibri"/>
              <a:cs typeface="Calibri"/>
            </a:endParaRPr>
          </a:p>
          <a:p>
            <a:pPr marL="133217" marR="3362" indent="-125232">
              <a:lnSpc>
                <a:spcPts val="1655"/>
              </a:lnSpc>
              <a:buFont typeface="Arial"/>
              <a:buChar char="•"/>
              <a:tabLst>
                <a:tab pos="133637" algn="l"/>
              </a:tabLst>
            </a:pPr>
            <a:r>
              <a:rPr sz="1522" spc="-10" dirty="0">
                <a:latin typeface="Calibri"/>
                <a:cs typeface="Calibri"/>
              </a:rPr>
              <a:t>Pan</a:t>
            </a:r>
            <a:r>
              <a:rPr sz="1522" spc="17" dirty="0">
                <a:latin typeface="Calibri"/>
                <a:cs typeface="Calibri"/>
              </a:rPr>
              <a:t> </a:t>
            </a:r>
            <a:r>
              <a:rPr sz="1522" spc="-10" dirty="0">
                <a:latin typeface="Calibri"/>
                <a:cs typeface="Calibri"/>
              </a:rPr>
              <a:t>by</a:t>
            </a:r>
            <a:r>
              <a:rPr sz="1522" spc="7" dirty="0">
                <a:latin typeface="Calibri"/>
                <a:cs typeface="Calibri"/>
              </a:rPr>
              <a:t> </a:t>
            </a:r>
            <a:r>
              <a:rPr sz="1522" spc="-3" dirty="0">
                <a:latin typeface="Calibri"/>
                <a:cs typeface="Calibri"/>
              </a:rPr>
              <a:t>switching to</a:t>
            </a:r>
            <a:r>
              <a:rPr sz="1522" dirty="0">
                <a:latin typeface="Calibri"/>
                <a:cs typeface="Calibri"/>
              </a:rPr>
              <a:t> </a:t>
            </a:r>
            <a:r>
              <a:rPr sz="1522" spc="-7" dirty="0">
                <a:latin typeface="Calibri"/>
                <a:cs typeface="Calibri"/>
              </a:rPr>
              <a:t>Pan</a:t>
            </a:r>
            <a:r>
              <a:rPr sz="1522" spc="3" dirty="0">
                <a:latin typeface="Calibri"/>
                <a:cs typeface="Calibri"/>
              </a:rPr>
              <a:t> </a:t>
            </a:r>
            <a:r>
              <a:rPr sz="1522" dirty="0">
                <a:latin typeface="Calibri"/>
                <a:cs typeface="Calibri"/>
              </a:rPr>
              <a:t>tool,</a:t>
            </a:r>
            <a:r>
              <a:rPr sz="1522" spc="-20" dirty="0">
                <a:latin typeface="Calibri"/>
                <a:cs typeface="Calibri"/>
              </a:rPr>
              <a:t> </a:t>
            </a:r>
            <a:r>
              <a:rPr sz="1522" dirty="0">
                <a:latin typeface="Calibri"/>
                <a:cs typeface="Calibri"/>
              </a:rPr>
              <a:t>Shift</a:t>
            </a:r>
            <a:r>
              <a:rPr sz="1522" spc="7" dirty="0">
                <a:latin typeface="Calibri"/>
                <a:cs typeface="Calibri"/>
              </a:rPr>
              <a:t> </a:t>
            </a:r>
            <a:r>
              <a:rPr sz="1522" spc="-40" dirty="0">
                <a:latin typeface="Calibri"/>
                <a:cs typeface="Calibri"/>
              </a:rPr>
              <a:t>key,</a:t>
            </a:r>
            <a:r>
              <a:rPr sz="1522" spc="-20" dirty="0">
                <a:latin typeface="Calibri"/>
                <a:cs typeface="Calibri"/>
              </a:rPr>
              <a:t> </a:t>
            </a:r>
            <a:r>
              <a:rPr sz="1522" dirty="0">
                <a:latin typeface="Calibri"/>
                <a:cs typeface="Calibri"/>
              </a:rPr>
              <a:t>Middle</a:t>
            </a:r>
            <a:r>
              <a:rPr sz="1522" spc="13" dirty="0">
                <a:latin typeface="Calibri"/>
                <a:cs typeface="Calibri"/>
              </a:rPr>
              <a:t> </a:t>
            </a:r>
            <a:r>
              <a:rPr sz="1522" dirty="0">
                <a:latin typeface="Calibri"/>
                <a:cs typeface="Calibri"/>
              </a:rPr>
              <a:t>Mouse,</a:t>
            </a:r>
            <a:r>
              <a:rPr sz="1522" spc="13" dirty="0">
                <a:latin typeface="Calibri"/>
                <a:cs typeface="Calibri"/>
              </a:rPr>
              <a:t> </a:t>
            </a:r>
            <a:r>
              <a:rPr sz="1522" spc="-3" dirty="0">
                <a:latin typeface="Calibri"/>
                <a:cs typeface="Calibri"/>
              </a:rPr>
              <a:t>or </a:t>
            </a:r>
            <a:r>
              <a:rPr sz="1522" dirty="0">
                <a:latin typeface="Calibri"/>
                <a:cs typeface="Calibri"/>
              </a:rPr>
              <a:t>right-click</a:t>
            </a:r>
            <a:r>
              <a:rPr sz="1522" spc="3" dirty="0">
                <a:latin typeface="Calibri"/>
                <a:cs typeface="Calibri"/>
              </a:rPr>
              <a:t> </a:t>
            </a:r>
            <a:r>
              <a:rPr sz="1522" spc="-10" dirty="0">
                <a:latin typeface="Calibri"/>
                <a:cs typeface="Calibri"/>
              </a:rPr>
              <a:t>to </a:t>
            </a:r>
            <a:r>
              <a:rPr sz="1522" spc="-334" dirty="0">
                <a:latin typeface="Calibri"/>
                <a:cs typeface="Calibri"/>
              </a:rPr>
              <a:t> </a:t>
            </a:r>
            <a:r>
              <a:rPr sz="1522" spc="-20" dirty="0">
                <a:latin typeface="Calibri"/>
                <a:cs typeface="Calibri"/>
              </a:rPr>
              <a:t>re-center.</a:t>
            </a:r>
            <a:endParaRPr sz="1522" dirty="0">
              <a:latin typeface="Calibri"/>
              <a:cs typeface="Calibri"/>
            </a:endParaRPr>
          </a:p>
        </p:txBody>
      </p:sp>
      <p:pic>
        <p:nvPicPr>
          <p:cNvPr id="4" name="object 4"/>
          <p:cNvPicPr/>
          <p:nvPr/>
        </p:nvPicPr>
        <p:blipFill>
          <a:blip r:embed="rId2" cstate="print"/>
          <a:stretch>
            <a:fillRect/>
          </a:stretch>
        </p:blipFill>
        <p:spPr>
          <a:xfrm>
            <a:off x="2974489" y="2946923"/>
            <a:ext cx="3196029" cy="1081143"/>
          </a:xfrm>
          <a:prstGeom prst="rect">
            <a:avLst/>
          </a:prstGeom>
        </p:spPr>
      </p:pic>
      <p:pic>
        <p:nvPicPr>
          <p:cNvPr id="5" name="object 5"/>
          <p:cNvPicPr/>
          <p:nvPr/>
        </p:nvPicPr>
        <p:blipFill>
          <a:blip r:embed="rId3" cstate="print"/>
          <a:stretch>
            <a:fillRect/>
          </a:stretch>
        </p:blipFill>
        <p:spPr>
          <a:xfrm>
            <a:off x="6566871" y="747320"/>
            <a:ext cx="395621" cy="3852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2367" y="377633"/>
            <a:ext cx="1964124" cy="378032"/>
          </a:xfrm>
          <a:prstGeom prst="rect">
            <a:avLst/>
          </a:prstGeom>
        </p:spPr>
        <p:txBody>
          <a:bodyPr vert="horz" wrap="square" lIns="0" tIns="11346" rIns="0" bIns="0" rtlCol="0" anchor="ctr">
            <a:spAutoFit/>
          </a:bodyPr>
          <a:lstStyle/>
          <a:p>
            <a:pPr marL="8405">
              <a:spcBef>
                <a:spcPts val="89"/>
              </a:spcBef>
            </a:pPr>
            <a:r>
              <a:rPr sz="2382" spc="-3" dirty="0"/>
              <a:t>Select</a:t>
            </a:r>
            <a:r>
              <a:rPr sz="2382" spc="-30" dirty="0"/>
              <a:t> </a:t>
            </a:r>
            <a:r>
              <a:rPr sz="2382" spc="-50" dirty="0"/>
              <a:t>/</a:t>
            </a:r>
            <a:r>
              <a:rPr sz="2382" spc="-17" dirty="0"/>
              <a:t> </a:t>
            </a:r>
            <a:r>
              <a:rPr sz="2382" spc="-10" dirty="0"/>
              <a:t>Edit</a:t>
            </a:r>
            <a:endParaRPr sz="2382" dirty="0"/>
          </a:p>
        </p:txBody>
      </p:sp>
      <p:sp>
        <p:nvSpPr>
          <p:cNvPr id="3" name="object 3"/>
          <p:cNvSpPr txBox="1"/>
          <p:nvPr/>
        </p:nvSpPr>
        <p:spPr>
          <a:xfrm>
            <a:off x="1743732" y="1677827"/>
            <a:ext cx="5368318" cy="1403991"/>
          </a:xfrm>
          <a:prstGeom prst="rect">
            <a:avLst/>
          </a:prstGeom>
        </p:spPr>
        <p:txBody>
          <a:bodyPr vert="horz" wrap="square" lIns="0" tIns="34878" rIns="0" bIns="0" rtlCol="0">
            <a:spAutoFit/>
          </a:bodyPr>
          <a:lstStyle/>
          <a:p>
            <a:pPr marL="133217" marR="3362" indent="-125232">
              <a:lnSpc>
                <a:spcPts val="1655"/>
              </a:lnSpc>
              <a:spcBef>
                <a:spcPts val="275"/>
              </a:spcBef>
              <a:buFont typeface="Arial"/>
              <a:buChar char="•"/>
              <a:tabLst>
                <a:tab pos="133637" algn="l"/>
              </a:tabLst>
            </a:pPr>
            <a:r>
              <a:rPr sz="1522" spc="3" dirty="0">
                <a:latin typeface="Calibri"/>
                <a:cs typeface="Calibri"/>
              </a:rPr>
              <a:t>Select</a:t>
            </a:r>
            <a:r>
              <a:rPr sz="1522" spc="-17" dirty="0">
                <a:latin typeface="Calibri"/>
                <a:cs typeface="Calibri"/>
              </a:rPr>
              <a:t> </a:t>
            </a:r>
            <a:r>
              <a:rPr sz="1522" spc="3" dirty="0">
                <a:latin typeface="Calibri"/>
                <a:cs typeface="Calibri"/>
              </a:rPr>
              <a:t>/</a:t>
            </a:r>
            <a:r>
              <a:rPr sz="1522" dirty="0">
                <a:latin typeface="Calibri"/>
                <a:cs typeface="Calibri"/>
              </a:rPr>
              <a:t> </a:t>
            </a:r>
            <a:r>
              <a:rPr sz="1522" spc="-3" dirty="0">
                <a:latin typeface="Calibri"/>
                <a:cs typeface="Calibri"/>
              </a:rPr>
              <a:t>Edit</a:t>
            </a:r>
            <a:r>
              <a:rPr sz="1522" spc="3" dirty="0">
                <a:latin typeface="Calibri"/>
                <a:cs typeface="Calibri"/>
              </a:rPr>
              <a:t> </a:t>
            </a:r>
            <a:r>
              <a:rPr sz="1522" dirty="0">
                <a:latin typeface="Calibri"/>
                <a:cs typeface="Calibri"/>
              </a:rPr>
              <a:t>tool</a:t>
            </a:r>
            <a:r>
              <a:rPr sz="1522" spc="-3" dirty="0">
                <a:latin typeface="Calibri"/>
                <a:cs typeface="Calibri"/>
              </a:rPr>
              <a:t> </a:t>
            </a:r>
            <a:r>
              <a:rPr sz="1522" spc="-7" dirty="0">
                <a:latin typeface="Calibri"/>
                <a:cs typeface="Calibri"/>
              </a:rPr>
              <a:t>is</a:t>
            </a:r>
            <a:r>
              <a:rPr sz="1522" spc="7" dirty="0">
                <a:latin typeface="Calibri"/>
                <a:cs typeface="Calibri"/>
              </a:rPr>
              <a:t> </a:t>
            </a:r>
            <a:r>
              <a:rPr sz="1522" dirty="0">
                <a:latin typeface="Calibri"/>
                <a:cs typeface="Calibri"/>
              </a:rPr>
              <a:t>used</a:t>
            </a:r>
            <a:r>
              <a:rPr sz="1522" spc="17" dirty="0">
                <a:latin typeface="Calibri"/>
                <a:cs typeface="Calibri"/>
              </a:rPr>
              <a:t> </a:t>
            </a:r>
            <a:r>
              <a:rPr sz="1522" spc="-10" dirty="0">
                <a:latin typeface="Calibri"/>
                <a:cs typeface="Calibri"/>
              </a:rPr>
              <a:t>to</a:t>
            </a:r>
            <a:r>
              <a:rPr sz="1522" dirty="0">
                <a:latin typeface="Calibri"/>
                <a:cs typeface="Calibri"/>
              </a:rPr>
              <a:t> </a:t>
            </a:r>
            <a:r>
              <a:rPr sz="1522" spc="3" dirty="0">
                <a:latin typeface="Calibri"/>
                <a:cs typeface="Calibri"/>
              </a:rPr>
              <a:t>select</a:t>
            </a:r>
            <a:r>
              <a:rPr sz="1522" spc="-13" dirty="0">
                <a:latin typeface="Calibri"/>
                <a:cs typeface="Calibri"/>
              </a:rPr>
              <a:t> </a:t>
            </a:r>
            <a:r>
              <a:rPr sz="1522" spc="-7" dirty="0">
                <a:latin typeface="Calibri"/>
                <a:cs typeface="Calibri"/>
              </a:rPr>
              <a:t>feature(s)</a:t>
            </a:r>
            <a:r>
              <a:rPr sz="1522" spc="-10" dirty="0">
                <a:latin typeface="Calibri"/>
                <a:cs typeface="Calibri"/>
              </a:rPr>
              <a:t> </a:t>
            </a:r>
            <a:r>
              <a:rPr sz="1522" dirty="0">
                <a:latin typeface="Calibri"/>
                <a:cs typeface="Calibri"/>
              </a:rPr>
              <a:t>and</a:t>
            </a:r>
            <a:r>
              <a:rPr sz="1522" spc="13" dirty="0">
                <a:latin typeface="Calibri"/>
                <a:cs typeface="Calibri"/>
              </a:rPr>
              <a:t> </a:t>
            </a:r>
            <a:r>
              <a:rPr sz="1522" spc="3" dirty="0">
                <a:latin typeface="Calibri"/>
                <a:cs typeface="Calibri"/>
              </a:rPr>
              <a:t>then </a:t>
            </a:r>
            <a:r>
              <a:rPr sz="1522" dirty="0">
                <a:latin typeface="Calibri"/>
                <a:cs typeface="Calibri"/>
              </a:rPr>
              <a:t>begin</a:t>
            </a:r>
            <a:r>
              <a:rPr sz="1522" spc="-13" dirty="0">
                <a:latin typeface="Calibri"/>
                <a:cs typeface="Calibri"/>
              </a:rPr>
              <a:t> </a:t>
            </a:r>
            <a:r>
              <a:rPr sz="1522" dirty="0">
                <a:latin typeface="Calibri"/>
                <a:cs typeface="Calibri"/>
              </a:rPr>
              <a:t>editing </a:t>
            </a:r>
            <a:r>
              <a:rPr sz="1522" spc="-334" dirty="0">
                <a:latin typeface="Calibri"/>
                <a:cs typeface="Calibri"/>
              </a:rPr>
              <a:t> </a:t>
            </a:r>
            <a:r>
              <a:rPr sz="1522" spc="-3" dirty="0">
                <a:latin typeface="Calibri"/>
                <a:cs typeface="Calibri"/>
              </a:rPr>
              <a:t>(move,</a:t>
            </a:r>
            <a:r>
              <a:rPr sz="1522" spc="-10" dirty="0">
                <a:latin typeface="Calibri"/>
                <a:cs typeface="Calibri"/>
              </a:rPr>
              <a:t> </a:t>
            </a:r>
            <a:r>
              <a:rPr sz="1522" dirty="0">
                <a:latin typeface="Calibri"/>
                <a:cs typeface="Calibri"/>
              </a:rPr>
              <a:t>add</a:t>
            </a:r>
            <a:r>
              <a:rPr sz="1522" spc="13" dirty="0">
                <a:latin typeface="Calibri"/>
                <a:cs typeface="Calibri"/>
              </a:rPr>
              <a:t> </a:t>
            </a:r>
            <a:r>
              <a:rPr sz="1522" spc="-3" dirty="0">
                <a:latin typeface="Calibri"/>
                <a:cs typeface="Calibri"/>
              </a:rPr>
              <a:t>points,</a:t>
            </a:r>
            <a:r>
              <a:rPr sz="1522" spc="-7" dirty="0">
                <a:latin typeface="Calibri"/>
                <a:cs typeface="Calibri"/>
              </a:rPr>
              <a:t> </a:t>
            </a:r>
            <a:r>
              <a:rPr sz="1522" dirty="0">
                <a:latin typeface="Calibri"/>
                <a:cs typeface="Calibri"/>
              </a:rPr>
              <a:t>delete,</a:t>
            </a:r>
            <a:r>
              <a:rPr sz="1522" spc="-23" dirty="0">
                <a:latin typeface="Calibri"/>
                <a:cs typeface="Calibri"/>
              </a:rPr>
              <a:t> </a:t>
            </a:r>
            <a:r>
              <a:rPr sz="1522" dirty="0">
                <a:latin typeface="Calibri"/>
                <a:cs typeface="Calibri"/>
              </a:rPr>
              <a:t>etc).</a:t>
            </a:r>
          </a:p>
          <a:p>
            <a:pPr marL="382421" lvl="1" indent="-124392">
              <a:spcBef>
                <a:spcPts val="122"/>
              </a:spcBef>
              <a:buFont typeface="Arial"/>
              <a:buChar char="•"/>
              <a:tabLst>
                <a:tab pos="382841" algn="l"/>
              </a:tabLst>
            </a:pPr>
            <a:r>
              <a:rPr sz="1291" spc="7" dirty="0">
                <a:latin typeface="Calibri"/>
                <a:cs typeface="Calibri"/>
              </a:rPr>
              <a:t>Double-click</a:t>
            </a:r>
            <a:r>
              <a:rPr sz="1291" spc="-23" dirty="0">
                <a:latin typeface="Calibri"/>
                <a:cs typeface="Calibri"/>
              </a:rPr>
              <a:t> </a:t>
            </a:r>
            <a:r>
              <a:rPr sz="1291" spc="-3" dirty="0">
                <a:latin typeface="Calibri"/>
                <a:cs typeface="Calibri"/>
              </a:rPr>
              <a:t>to</a:t>
            </a:r>
            <a:r>
              <a:rPr sz="1291" spc="3" dirty="0">
                <a:latin typeface="Calibri"/>
                <a:cs typeface="Calibri"/>
              </a:rPr>
              <a:t> Start</a:t>
            </a:r>
            <a:r>
              <a:rPr sz="1291" spc="-10" dirty="0">
                <a:latin typeface="Calibri"/>
                <a:cs typeface="Calibri"/>
              </a:rPr>
              <a:t> </a:t>
            </a:r>
            <a:r>
              <a:rPr sz="1291" spc="3" dirty="0">
                <a:latin typeface="Calibri"/>
                <a:cs typeface="Calibri"/>
              </a:rPr>
              <a:t>Editing</a:t>
            </a:r>
            <a:r>
              <a:rPr sz="1291" spc="-20" dirty="0">
                <a:latin typeface="Calibri"/>
                <a:cs typeface="Calibri"/>
              </a:rPr>
              <a:t> </a:t>
            </a:r>
            <a:r>
              <a:rPr sz="1291" spc="7" dirty="0">
                <a:latin typeface="Calibri"/>
                <a:cs typeface="Calibri"/>
              </a:rPr>
              <a:t>(Open</a:t>
            </a:r>
            <a:r>
              <a:rPr sz="1291" spc="3" dirty="0">
                <a:latin typeface="Calibri"/>
                <a:cs typeface="Calibri"/>
              </a:rPr>
              <a:t> </a:t>
            </a:r>
            <a:r>
              <a:rPr sz="1291" spc="-3" dirty="0">
                <a:latin typeface="Calibri"/>
                <a:cs typeface="Calibri"/>
              </a:rPr>
              <a:t>feature)</a:t>
            </a:r>
            <a:endParaRPr sz="1291" dirty="0">
              <a:latin typeface="Calibri"/>
              <a:cs typeface="Calibri"/>
            </a:endParaRPr>
          </a:p>
          <a:p>
            <a:pPr marL="382421" lvl="1" indent="-124392">
              <a:spcBef>
                <a:spcPts val="135"/>
              </a:spcBef>
              <a:buFont typeface="Arial"/>
              <a:buChar char="•"/>
              <a:tabLst>
                <a:tab pos="382841" algn="l"/>
              </a:tabLst>
            </a:pPr>
            <a:r>
              <a:rPr sz="1291" spc="7" dirty="0">
                <a:latin typeface="Calibri"/>
                <a:cs typeface="Calibri"/>
              </a:rPr>
              <a:t>Double-click</a:t>
            </a:r>
            <a:r>
              <a:rPr sz="1291" spc="-23" dirty="0">
                <a:latin typeface="Calibri"/>
                <a:cs typeface="Calibri"/>
              </a:rPr>
              <a:t> </a:t>
            </a:r>
            <a:r>
              <a:rPr sz="1291" spc="-3" dirty="0">
                <a:latin typeface="Calibri"/>
                <a:cs typeface="Calibri"/>
              </a:rPr>
              <a:t>to</a:t>
            </a:r>
            <a:r>
              <a:rPr sz="1291" dirty="0">
                <a:latin typeface="Calibri"/>
                <a:cs typeface="Calibri"/>
              </a:rPr>
              <a:t> </a:t>
            </a:r>
            <a:r>
              <a:rPr sz="1291" spc="10" dirty="0">
                <a:latin typeface="Calibri"/>
                <a:cs typeface="Calibri"/>
              </a:rPr>
              <a:t>End</a:t>
            </a:r>
            <a:r>
              <a:rPr sz="1291" spc="3" dirty="0">
                <a:latin typeface="Calibri"/>
                <a:cs typeface="Calibri"/>
              </a:rPr>
              <a:t> Editing</a:t>
            </a:r>
            <a:r>
              <a:rPr sz="1291" spc="-20" dirty="0">
                <a:latin typeface="Calibri"/>
                <a:cs typeface="Calibri"/>
              </a:rPr>
              <a:t> </a:t>
            </a:r>
            <a:r>
              <a:rPr sz="1291" spc="7" dirty="0">
                <a:latin typeface="Calibri"/>
                <a:cs typeface="Calibri"/>
              </a:rPr>
              <a:t>(Close</a:t>
            </a:r>
            <a:r>
              <a:rPr sz="1291" spc="-17" dirty="0">
                <a:latin typeface="Calibri"/>
                <a:cs typeface="Calibri"/>
              </a:rPr>
              <a:t> </a:t>
            </a:r>
            <a:r>
              <a:rPr sz="1291" spc="-3" dirty="0">
                <a:latin typeface="Calibri"/>
                <a:cs typeface="Calibri"/>
              </a:rPr>
              <a:t>feature)</a:t>
            </a:r>
            <a:endParaRPr sz="1291" dirty="0">
              <a:latin typeface="Calibri"/>
              <a:cs typeface="Calibri"/>
            </a:endParaRPr>
          </a:p>
          <a:p>
            <a:pPr marL="133217" indent="-125232">
              <a:spcBef>
                <a:spcPts val="364"/>
              </a:spcBef>
              <a:buFont typeface="Arial"/>
              <a:buChar char="•"/>
              <a:tabLst>
                <a:tab pos="133637" algn="l"/>
              </a:tabLst>
            </a:pPr>
            <a:r>
              <a:rPr sz="1522" spc="3" dirty="0">
                <a:latin typeface="Calibri"/>
                <a:cs typeface="Calibri"/>
              </a:rPr>
              <a:t>Mouse</a:t>
            </a:r>
            <a:r>
              <a:rPr sz="1522" spc="-7" dirty="0">
                <a:latin typeface="Calibri"/>
                <a:cs typeface="Calibri"/>
              </a:rPr>
              <a:t> </a:t>
            </a:r>
            <a:r>
              <a:rPr sz="1522" dirty="0">
                <a:latin typeface="Calibri"/>
                <a:cs typeface="Calibri"/>
              </a:rPr>
              <a:t>hover</a:t>
            </a:r>
            <a:r>
              <a:rPr sz="1522" spc="-10" dirty="0">
                <a:latin typeface="Calibri"/>
                <a:cs typeface="Calibri"/>
              </a:rPr>
              <a:t> </a:t>
            </a:r>
            <a:r>
              <a:rPr sz="1522" spc="-7" dirty="0">
                <a:latin typeface="Calibri"/>
                <a:cs typeface="Calibri"/>
              </a:rPr>
              <a:t>indicates</a:t>
            </a:r>
            <a:r>
              <a:rPr sz="1522" spc="3" dirty="0">
                <a:latin typeface="Calibri"/>
                <a:cs typeface="Calibri"/>
              </a:rPr>
              <a:t> </a:t>
            </a:r>
            <a:r>
              <a:rPr sz="1522" dirty="0">
                <a:latin typeface="Calibri"/>
                <a:cs typeface="Calibri"/>
              </a:rPr>
              <a:t>action</a:t>
            </a:r>
          </a:p>
          <a:p>
            <a:pPr marL="382421" lvl="1" indent="-124392">
              <a:spcBef>
                <a:spcPts val="152"/>
              </a:spcBef>
              <a:buFont typeface="Arial"/>
              <a:buChar char="•"/>
              <a:tabLst>
                <a:tab pos="382841" algn="l"/>
              </a:tabLst>
            </a:pPr>
            <a:r>
              <a:rPr sz="1291" spc="3" dirty="0">
                <a:latin typeface="Calibri"/>
                <a:cs typeface="Calibri"/>
              </a:rPr>
              <a:t>Green</a:t>
            </a:r>
            <a:r>
              <a:rPr sz="1291" dirty="0">
                <a:latin typeface="Calibri"/>
                <a:cs typeface="Calibri"/>
              </a:rPr>
              <a:t> </a:t>
            </a:r>
            <a:r>
              <a:rPr sz="1291" spc="7" dirty="0">
                <a:latin typeface="Calibri"/>
                <a:cs typeface="Calibri"/>
              </a:rPr>
              <a:t>point</a:t>
            </a:r>
            <a:r>
              <a:rPr sz="1291" spc="-13" dirty="0">
                <a:latin typeface="Calibri"/>
                <a:cs typeface="Calibri"/>
              </a:rPr>
              <a:t> </a:t>
            </a:r>
            <a:r>
              <a:rPr sz="1291" dirty="0">
                <a:latin typeface="Calibri"/>
                <a:cs typeface="Calibri"/>
              </a:rPr>
              <a:t>indicates:</a:t>
            </a:r>
            <a:r>
              <a:rPr sz="1291" spc="-3" dirty="0">
                <a:latin typeface="Calibri"/>
                <a:cs typeface="Calibri"/>
              </a:rPr>
              <a:t> </a:t>
            </a:r>
            <a:r>
              <a:rPr sz="1291" spc="3" dirty="0">
                <a:latin typeface="Calibri"/>
                <a:cs typeface="Calibri"/>
              </a:rPr>
              <a:t>Move,</a:t>
            </a:r>
            <a:r>
              <a:rPr sz="1291" spc="10" dirty="0">
                <a:latin typeface="Calibri"/>
                <a:cs typeface="Calibri"/>
              </a:rPr>
              <a:t> </a:t>
            </a:r>
            <a:r>
              <a:rPr sz="1291" spc="7" dirty="0">
                <a:latin typeface="Calibri"/>
                <a:cs typeface="Calibri"/>
              </a:rPr>
              <a:t>Insert,</a:t>
            </a:r>
            <a:r>
              <a:rPr sz="1291" spc="-17" dirty="0">
                <a:latin typeface="Calibri"/>
                <a:cs typeface="Calibri"/>
              </a:rPr>
              <a:t> </a:t>
            </a:r>
            <a:r>
              <a:rPr sz="1291" spc="3" dirty="0">
                <a:latin typeface="Calibri"/>
                <a:cs typeface="Calibri"/>
              </a:rPr>
              <a:t>Delete</a:t>
            </a:r>
            <a:r>
              <a:rPr sz="1291" spc="10" dirty="0">
                <a:latin typeface="Calibri"/>
                <a:cs typeface="Calibri"/>
              </a:rPr>
              <a:t> </a:t>
            </a:r>
            <a:r>
              <a:rPr sz="1291" spc="3" dirty="0">
                <a:latin typeface="Calibri"/>
                <a:cs typeface="Calibri"/>
              </a:rPr>
              <a:t>point</a:t>
            </a:r>
            <a:endParaRPr sz="1291" dirty="0">
              <a:latin typeface="Calibri"/>
              <a:cs typeface="Calibri"/>
            </a:endParaRPr>
          </a:p>
        </p:txBody>
      </p:sp>
      <p:pic>
        <p:nvPicPr>
          <p:cNvPr id="4" name="object 4"/>
          <p:cNvPicPr/>
          <p:nvPr/>
        </p:nvPicPr>
        <p:blipFill>
          <a:blip r:embed="rId2" cstate="print"/>
          <a:stretch>
            <a:fillRect/>
          </a:stretch>
        </p:blipFill>
        <p:spPr>
          <a:xfrm>
            <a:off x="6611247" y="750346"/>
            <a:ext cx="374164" cy="409462"/>
          </a:xfrm>
          <a:prstGeom prst="rect">
            <a:avLst/>
          </a:prstGeom>
        </p:spPr>
      </p:pic>
      <p:pic>
        <p:nvPicPr>
          <p:cNvPr id="5" name="object 5"/>
          <p:cNvPicPr/>
          <p:nvPr/>
        </p:nvPicPr>
        <p:blipFill>
          <a:blip r:embed="rId3" cstate="print"/>
          <a:stretch>
            <a:fillRect/>
          </a:stretch>
        </p:blipFill>
        <p:spPr>
          <a:xfrm>
            <a:off x="2242297" y="3110305"/>
            <a:ext cx="1331258" cy="826993"/>
          </a:xfrm>
          <a:prstGeom prst="rect">
            <a:avLst/>
          </a:prstGeom>
        </p:spPr>
      </p:pic>
      <p:pic>
        <p:nvPicPr>
          <p:cNvPr id="6" name="object 6"/>
          <p:cNvPicPr/>
          <p:nvPr/>
        </p:nvPicPr>
        <p:blipFill>
          <a:blip r:embed="rId4" cstate="print"/>
          <a:stretch>
            <a:fillRect/>
          </a:stretch>
        </p:blipFill>
        <p:spPr>
          <a:xfrm>
            <a:off x="3752066" y="3113330"/>
            <a:ext cx="1424043" cy="829011"/>
          </a:xfrm>
          <a:prstGeom prst="rect">
            <a:avLst/>
          </a:prstGeom>
        </p:spPr>
      </p:pic>
      <p:pic>
        <p:nvPicPr>
          <p:cNvPr id="7" name="object 7"/>
          <p:cNvPicPr/>
          <p:nvPr/>
        </p:nvPicPr>
        <p:blipFill>
          <a:blip r:embed="rId5" cstate="print"/>
          <a:stretch>
            <a:fillRect/>
          </a:stretch>
        </p:blipFill>
        <p:spPr>
          <a:xfrm>
            <a:off x="5237629" y="3113330"/>
            <a:ext cx="1450265" cy="8280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518" y="431974"/>
            <a:ext cx="1643063" cy="378032"/>
          </a:xfrm>
          <a:prstGeom prst="rect">
            <a:avLst/>
          </a:prstGeom>
        </p:spPr>
        <p:txBody>
          <a:bodyPr vert="horz" wrap="square" lIns="0" tIns="11346" rIns="0" bIns="0" rtlCol="0" anchor="ctr">
            <a:spAutoFit/>
          </a:bodyPr>
          <a:lstStyle/>
          <a:p>
            <a:pPr marL="8405">
              <a:spcBef>
                <a:spcPts val="89"/>
              </a:spcBef>
            </a:pPr>
            <a:r>
              <a:rPr sz="2382" spc="7" dirty="0">
                <a:solidFill>
                  <a:schemeClr val="bg1"/>
                </a:solidFill>
              </a:rPr>
              <a:t>2D</a:t>
            </a:r>
            <a:r>
              <a:rPr sz="2382" spc="-33" dirty="0">
                <a:solidFill>
                  <a:schemeClr val="bg1"/>
                </a:solidFill>
              </a:rPr>
              <a:t> </a:t>
            </a:r>
            <a:r>
              <a:rPr sz="2382" spc="-10" dirty="0">
                <a:solidFill>
                  <a:schemeClr val="bg1"/>
                </a:solidFill>
              </a:rPr>
              <a:t>Flow</a:t>
            </a:r>
            <a:r>
              <a:rPr sz="2382" spc="-36" dirty="0">
                <a:solidFill>
                  <a:schemeClr val="bg1"/>
                </a:solidFill>
              </a:rPr>
              <a:t> </a:t>
            </a:r>
            <a:r>
              <a:rPr sz="2382" spc="-17" dirty="0">
                <a:solidFill>
                  <a:schemeClr val="bg1"/>
                </a:solidFill>
              </a:rPr>
              <a:t>Area</a:t>
            </a:r>
            <a:endParaRPr sz="2382" dirty="0">
              <a:solidFill>
                <a:schemeClr val="bg1"/>
              </a:solidFill>
            </a:endParaRPr>
          </a:p>
        </p:txBody>
      </p:sp>
      <p:sp>
        <p:nvSpPr>
          <p:cNvPr id="3" name="object 3"/>
          <p:cNvSpPr txBox="1"/>
          <p:nvPr/>
        </p:nvSpPr>
        <p:spPr>
          <a:xfrm>
            <a:off x="1743732" y="1677827"/>
            <a:ext cx="1385467" cy="243990"/>
          </a:xfrm>
          <a:prstGeom prst="rect">
            <a:avLst/>
          </a:prstGeom>
        </p:spPr>
        <p:txBody>
          <a:bodyPr vert="horz" wrap="square" lIns="0" tIns="9664" rIns="0" bIns="0" rtlCol="0">
            <a:spAutoFit/>
          </a:bodyPr>
          <a:lstStyle/>
          <a:p>
            <a:pPr marL="133217" indent="-125232">
              <a:spcBef>
                <a:spcPts val="75"/>
              </a:spcBef>
              <a:buFont typeface="Arial"/>
              <a:buChar char="•"/>
              <a:tabLst>
                <a:tab pos="133637" algn="l"/>
              </a:tabLst>
            </a:pPr>
            <a:r>
              <a:rPr sz="1522" spc="-10" dirty="0">
                <a:latin typeface="Calibri"/>
                <a:cs typeface="Calibri"/>
              </a:rPr>
              <a:t>Draw</a:t>
            </a:r>
            <a:r>
              <a:rPr sz="1522" spc="-36" dirty="0">
                <a:latin typeface="Calibri"/>
                <a:cs typeface="Calibri"/>
              </a:rPr>
              <a:t> </a:t>
            </a:r>
            <a:r>
              <a:rPr sz="1522" spc="-3" dirty="0">
                <a:latin typeface="Calibri"/>
                <a:cs typeface="Calibri"/>
              </a:rPr>
              <a:t>Perimeter</a:t>
            </a:r>
            <a:endParaRPr sz="1522">
              <a:latin typeface="Calibri"/>
              <a:cs typeface="Calibri"/>
            </a:endParaRPr>
          </a:p>
        </p:txBody>
      </p:sp>
      <p:sp>
        <p:nvSpPr>
          <p:cNvPr id="4" name="object 4"/>
          <p:cNvSpPr txBox="1"/>
          <p:nvPr/>
        </p:nvSpPr>
        <p:spPr>
          <a:xfrm>
            <a:off x="5642230" y="2094423"/>
            <a:ext cx="1704835" cy="243990"/>
          </a:xfrm>
          <a:prstGeom prst="rect">
            <a:avLst/>
          </a:prstGeom>
        </p:spPr>
        <p:txBody>
          <a:bodyPr vert="horz" wrap="square" lIns="0" tIns="9664" rIns="0" bIns="0" rtlCol="0">
            <a:spAutoFit/>
          </a:bodyPr>
          <a:lstStyle/>
          <a:p>
            <a:pPr marL="133217" indent="-125232">
              <a:spcBef>
                <a:spcPts val="75"/>
              </a:spcBef>
              <a:buFont typeface="Arial"/>
              <a:buChar char="•"/>
              <a:tabLst>
                <a:tab pos="133637" algn="l"/>
              </a:tabLst>
            </a:pPr>
            <a:r>
              <a:rPr sz="1522" spc="7" dirty="0">
                <a:latin typeface="Calibri"/>
                <a:cs typeface="Calibri"/>
              </a:rPr>
              <a:t>2D</a:t>
            </a:r>
            <a:r>
              <a:rPr sz="1522" spc="-17" dirty="0">
                <a:latin typeface="Calibri"/>
                <a:cs typeface="Calibri"/>
              </a:rPr>
              <a:t> </a:t>
            </a:r>
            <a:r>
              <a:rPr sz="1522" dirty="0">
                <a:latin typeface="Calibri"/>
                <a:cs typeface="Calibri"/>
              </a:rPr>
              <a:t>Flow</a:t>
            </a:r>
            <a:r>
              <a:rPr sz="1522" spc="-13" dirty="0">
                <a:latin typeface="Calibri"/>
                <a:cs typeface="Calibri"/>
              </a:rPr>
              <a:t> </a:t>
            </a:r>
            <a:r>
              <a:rPr sz="1522" spc="-3" dirty="0">
                <a:latin typeface="Calibri"/>
                <a:cs typeface="Calibri"/>
              </a:rPr>
              <a:t>Area</a:t>
            </a:r>
            <a:r>
              <a:rPr sz="1522" spc="-23" dirty="0">
                <a:latin typeface="Calibri"/>
                <a:cs typeface="Calibri"/>
              </a:rPr>
              <a:t> </a:t>
            </a:r>
            <a:r>
              <a:rPr sz="1522" spc="-7" dirty="0">
                <a:latin typeface="Calibri"/>
                <a:cs typeface="Calibri"/>
              </a:rPr>
              <a:t>Editor</a:t>
            </a:r>
            <a:endParaRPr sz="1522" dirty="0">
              <a:latin typeface="Calibri"/>
              <a:cs typeface="Calibri"/>
            </a:endParaRPr>
          </a:p>
        </p:txBody>
      </p:sp>
      <p:grpSp>
        <p:nvGrpSpPr>
          <p:cNvPr id="5" name="object 5"/>
          <p:cNvGrpSpPr/>
          <p:nvPr/>
        </p:nvGrpSpPr>
        <p:grpSpPr>
          <a:xfrm>
            <a:off x="1556496" y="1964615"/>
            <a:ext cx="3015503" cy="1840566"/>
            <a:chOff x="472439" y="2968751"/>
            <a:chExt cx="4556760" cy="2781300"/>
          </a:xfrm>
        </p:grpSpPr>
        <p:pic>
          <p:nvPicPr>
            <p:cNvPr id="6" name="object 6"/>
            <p:cNvPicPr/>
            <p:nvPr/>
          </p:nvPicPr>
          <p:blipFill>
            <a:blip r:embed="rId2" cstate="print"/>
            <a:stretch>
              <a:fillRect/>
            </a:stretch>
          </p:blipFill>
          <p:spPr>
            <a:xfrm>
              <a:off x="472439" y="2968751"/>
              <a:ext cx="4556759" cy="2781299"/>
            </a:xfrm>
            <a:prstGeom prst="rect">
              <a:avLst/>
            </a:prstGeom>
          </p:spPr>
        </p:pic>
        <p:pic>
          <p:nvPicPr>
            <p:cNvPr id="7" name="object 7"/>
            <p:cNvPicPr/>
            <p:nvPr/>
          </p:nvPicPr>
          <p:blipFill>
            <a:blip r:embed="rId3" cstate="print"/>
            <a:stretch>
              <a:fillRect/>
            </a:stretch>
          </p:blipFill>
          <p:spPr>
            <a:xfrm>
              <a:off x="2807207" y="4390644"/>
              <a:ext cx="1869948" cy="894587"/>
            </a:xfrm>
            <a:prstGeom prst="rect">
              <a:avLst/>
            </a:prstGeom>
          </p:spPr>
        </p:pic>
      </p:grpSp>
      <p:pic>
        <p:nvPicPr>
          <p:cNvPr id="8" name="object 8"/>
          <p:cNvPicPr/>
          <p:nvPr/>
        </p:nvPicPr>
        <p:blipFill>
          <a:blip r:embed="rId4" cstate="print"/>
          <a:stretch>
            <a:fillRect/>
          </a:stretch>
        </p:blipFill>
        <p:spPr>
          <a:xfrm>
            <a:off x="4801945" y="1342174"/>
            <a:ext cx="1466401" cy="415513"/>
          </a:xfrm>
          <a:prstGeom prst="rect">
            <a:avLst/>
          </a:prstGeom>
        </p:spPr>
      </p:pic>
      <p:pic>
        <p:nvPicPr>
          <p:cNvPr id="9" name="object 9"/>
          <p:cNvPicPr/>
          <p:nvPr/>
        </p:nvPicPr>
        <p:blipFill>
          <a:blip r:embed="rId5" cstate="print"/>
          <a:stretch>
            <a:fillRect/>
          </a:stretch>
        </p:blipFill>
        <p:spPr>
          <a:xfrm>
            <a:off x="5254132" y="2338413"/>
            <a:ext cx="2791609" cy="2157244"/>
          </a:xfrm>
          <a:prstGeom prst="rect">
            <a:avLst/>
          </a:prstGeom>
        </p:spPr>
      </p:pic>
      <p:sp>
        <p:nvSpPr>
          <p:cNvPr id="10" name="object 10"/>
          <p:cNvSpPr txBox="1"/>
          <p:nvPr/>
        </p:nvSpPr>
        <p:spPr>
          <a:xfrm>
            <a:off x="7299676" y="4227138"/>
            <a:ext cx="102114" cy="89768"/>
          </a:xfrm>
          <a:prstGeom prst="rect">
            <a:avLst/>
          </a:prstGeom>
        </p:spPr>
        <p:txBody>
          <a:bodyPr vert="horz" wrap="square" lIns="0" tIns="0" rIns="0" bIns="0" rtlCol="0">
            <a:spAutoFit/>
          </a:bodyPr>
          <a:lstStyle/>
          <a:p>
            <a:pPr marL="8405">
              <a:lnSpc>
                <a:spcPts val="692"/>
              </a:lnSpc>
            </a:pPr>
            <a:r>
              <a:rPr sz="662" spc="-3" dirty="0">
                <a:solidFill>
                  <a:srgbClr val="898989"/>
                </a:solidFill>
                <a:latin typeface="Calibri"/>
                <a:cs typeface="Calibri"/>
              </a:rPr>
              <a:t>10</a:t>
            </a:r>
            <a:endParaRPr sz="662">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34063" y="1483665"/>
            <a:ext cx="2740174" cy="2117912"/>
          </a:xfrm>
          <a:prstGeom prst="rect">
            <a:avLst/>
          </a:prstGeom>
        </p:spPr>
      </p:pic>
      <p:sp>
        <p:nvSpPr>
          <p:cNvPr id="3" name="object 3"/>
          <p:cNvSpPr txBox="1">
            <a:spLocks noGrp="1"/>
          </p:cNvSpPr>
          <p:nvPr>
            <p:ph type="title"/>
          </p:nvPr>
        </p:nvSpPr>
        <p:spPr>
          <a:xfrm>
            <a:off x="524041" y="478661"/>
            <a:ext cx="3376014" cy="378032"/>
          </a:xfrm>
          <a:prstGeom prst="rect">
            <a:avLst/>
          </a:prstGeom>
        </p:spPr>
        <p:txBody>
          <a:bodyPr vert="horz" wrap="square" lIns="0" tIns="11346" rIns="0" bIns="0" rtlCol="0" anchor="ctr">
            <a:spAutoFit/>
          </a:bodyPr>
          <a:lstStyle/>
          <a:p>
            <a:pPr marL="8405">
              <a:spcBef>
                <a:spcPts val="89"/>
              </a:spcBef>
            </a:pPr>
            <a:r>
              <a:rPr sz="2382" spc="-10" dirty="0"/>
              <a:t>Computation</a:t>
            </a:r>
            <a:r>
              <a:rPr sz="2382" spc="-40" dirty="0"/>
              <a:t> </a:t>
            </a:r>
            <a:r>
              <a:rPr sz="2382" spc="-23" dirty="0"/>
              <a:t>Points</a:t>
            </a:r>
            <a:endParaRPr sz="2382" dirty="0"/>
          </a:p>
        </p:txBody>
      </p:sp>
      <p:sp>
        <p:nvSpPr>
          <p:cNvPr id="4" name="object 4"/>
          <p:cNvSpPr txBox="1"/>
          <p:nvPr/>
        </p:nvSpPr>
        <p:spPr>
          <a:xfrm>
            <a:off x="381000" y="1677828"/>
            <a:ext cx="4310159" cy="1308196"/>
          </a:xfrm>
          <a:prstGeom prst="rect">
            <a:avLst/>
          </a:prstGeom>
        </p:spPr>
        <p:txBody>
          <a:bodyPr vert="horz" wrap="square" lIns="0" tIns="34878" rIns="0" bIns="0" rtlCol="0">
            <a:spAutoFit/>
          </a:bodyPr>
          <a:lstStyle/>
          <a:p>
            <a:pPr marL="133217" marR="31938" indent="-125232">
              <a:lnSpc>
                <a:spcPts val="1655"/>
              </a:lnSpc>
              <a:spcBef>
                <a:spcPts val="275"/>
              </a:spcBef>
              <a:buFont typeface="Arial"/>
              <a:buChar char="•"/>
              <a:tabLst>
                <a:tab pos="133637" algn="l"/>
              </a:tabLst>
            </a:pPr>
            <a:r>
              <a:rPr sz="1522" spc="-7" dirty="0">
                <a:latin typeface="Calibri"/>
                <a:cs typeface="Calibri"/>
              </a:rPr>
              <a:t>Generate</a:t>
            </a:r>
            <a:r>
              <a:rPr sz="1522" spc="-30" dirty="0">
                <a:latin typeface="Calibri"/>
                <a:cs typeface="Calibri"/>
              </a:rPr>
              <a:t> </a:t>
            </a:r>
            <a:r>
              <a:rPr sz="1522" dirty="0">
                <a:latin typeface="Calibri"/>
                <a:cs typeface="Calibri"/>
              </a:rPr>
              <a:t>Computation</a:t>
            </a:r>
            <a:r>
              <a:rPr sz="1522" spc="-23" dirty="0">
                <a:latin typeface="Calibri"/>
                <a:cs typeface="Calibri"/>
              </a:rPr>
              <a:t> </a:t>
            </a:r>
            <a:r>
              <a:rPr sz="1522" spc="-3" dirty="0">
                <a:latin typeface="Calibri"/>
                <a:cs typeface="Calibri"/>
              </a:rPr>
              <a:t>Points</a:t>
            </a:r>
            <a:r>
              <a:rPr sz="1522" spc="-17" dirty="0">
                <a:latin typeface="Calibri"/>
                <a:cs typeface="Calibri"/>
              </a:rPr>
              <a:t> </a:t>
            </a:r>
            <a:r>
              <a:rPr sz="1522" spc="-13" dirty="0">
                <a:latin typeface="Calibri"/>
                <a:cs typeface="Calibri"/>
              </a:rPr>
              <a:t>at</a:t>
            </a:r>
            <a:r>
              <a:rPr sz="1522" spc="3" dirty="0">
                <a:latin typeface="Calibri"/>
                <a:cs typeface="Calibri"/>
              </a:rPr>
              <a:t> an </a:t>
            </a:r>
            <a:r>
              <a:rPr sz="1522" spc="-334" dirty="0">
                <a:latin typeface="Calibri"/>
                <a:cs typeface="Calibri"/>
              </a:rPr>
              <a:t> </a:t>
            </a:r>
            <a:r>
              <a:rPr sz="1522" spc="-3" dirty="0">
                <a:latin typeface="Calibri"/>
                <a:cs typeface="Calibri"/>
              </a:rPr>
              <a:t>even </a:t>
            </a:r>
            <a:r>
              <a:rPr sz="1522" spc="-7" dirty="0">
                <a:latin typeface="Calibri"/>
                <a:cs typeface="Calibri"/>
              </a:rPr>
              <a:t>interval</a:t>
            </a:r>
            <a:endParaRPr sz="1522" dirty="0">
              <a:latin typeface="Calibri"/>
              <a:cs typeface="Calibri"/>
            </a:endParaRPr>
          </a:p>
          <a:p>
            <a:pPr marL="382421" marR="181545" lvl="1" indent="-124392">
              <a:lnSpc>
                <a:spcPts val="1416"/>
              </a:lnSpc>
              <a:spcBef>
                <a:spcPts val="281"/>
              </a:spcBef>
              <a:buFont typeface="Arial"/>
              <a:buChar char="•"/>
              <a:tabLst>
                <a:tab pos="382841" algn="l"/>
              </a:tabLst>
            </a:pPr>
            <a:r>
              <a:rPr sz="1291" spc="3" dirty="0">
                <a:latin typeface="Calibri"/>
                <a:cs typeface="Calibri"/>
              </a:rPr>
              <a:t>Breaklines </a:t>
            </a:r>
            <a:r>
              <a:rPr sz="1291" spc="7" dirty="0">
                <a:latin typeface="Calibri"/>
                <a:cs typeface="Calibri"/>
              </a:rPr>
              <a:t>and </a:t>
            </a:r>
            <a:r>
              <a:rPr sz="1291" spc="3" dirty="0">
                <a:latin typeface="Calibri"/>
                <a:cs typeface="Calibri"/>
              </a:rPr>
              <a:t>Refinement </a:t>
            </a:r>
            <a:r>
              <a:rPr sz="1291" spc="7" dirty="0">
                <a:latin typeface="Calibri"/>
                <a:cs typeface="Calibri"/>
              </a:rPr>
              <a:t>Regions </a:t>
            </a:r>
            <a:r>
              <a:rPr sz="1291" spc="-285" dirty="0">
                <a:latin typeface="Calibri"/>
                <a:cs typeface="Calibri"/>
              </a:rPr>
              <a:t> </a:t>
            </a:r>
            <a:r>
              <a:rPr sz="1291" dirty="0">
                <a:latin typeface="Calibri"/>
                <a:cs typeface="Calibri"/>
              </a:rPr>
              <a:t>area</a:t>
            </a:r>
            <a:r>
              <a:rPr sz="1291" spc="7" dirty="0">
                <a:latin typeface="Calibri"/>
                <a:cs typeface="Calibri"/>
              </a:rPr>
              <a:t> </a:t>
            </a:r>
            <a:r>
              <a:rPr sz="1291" dirty="0">
                <a:latin typeface="Calibri"/>
                <a:cs typeface="Calibri"/>
              </a:rPr>
              <a:t>enforced</a:t>
            </a:r>
          </a:p>
          <a:p>
            <a:pPr marL="133217" indent="-125232">
              <a:spcBef>
                <a:spcPts val="328"/>
              </a:spcBef>
              <a:buFont typeface="Arial"/>
              <a:buChar char="•"/>
              <a:tabLst>
                <a:tab pos="133637" algn="l"/>
              </a:tabLst>
            </a:pPr>
            <a:r>
              <a:rPr sz="1522" spc="7" dirty="0">
                <a:latin typeface="Calibri"/>
                <a:cs typeface="Calibri"/>
              </a:rPr>
              <a:t>N</a:t>
            </a:r>
            <a:r>
              <a:rPr sz="1522" spc="-3" dirty="0">
                <a:latin typeface="Calibri"/>
                <a:cs typeface="Calibri"/>
              </a:rPr>
              <a:t> </a:t>
            </a:r>
            <a:r>
              <a:rPr sz="1522" spc="-17" dirty="0">
                <a:latin typeface="Calibri"/>
                <a:cs typeface="Calibri"/>
              </a:rPr>
              <a:t>Value</a:t>
            </a:r>
            <a:r>
              <a:rPr sz="1522" spc="-3" dirty="0">
                <a:latin typeface="Calibri"/>
                <a:cs typeface="Calibri"/>
              </a:rPr>
              <a:t> </a:t>
            </a:r>
            <a:r>
              <a:rPr sz="1522" spc="-7" dirty="0">
                <a:latin typeface="Calibri"/>
                <a:cs typeface="Calibri"/>
              </a:rPr>
              <a:t>(Default</a:t>
            </a:r>
            <a:r>
              <a:rPr sz="1522" spc="-3" dirty="0">
                <a:latin typeface="Calibri"/>
                <a:cs typeface="Calibri"/>
              </a:rPr>
              <a:t> </a:t>
            </a:r>
            <a:r>
              <a:rPr sz="1522" spc="3" dirty="0">
                <a:latin typeface="Calibri"/>
                <a:cs typeface="Calibri"/>
              </a:rPr>
              <a:t>or</a:t>
            </a:r>
            <a:r>
              <a:rPr sz="1522" spc="-7" dirty="0">
                <a:latin typeface="Calibri"/>
                <a:cs typeface="Calibri"/>
              </a:rPr>
              <a:t> </a:t>
            </a:r>
            <a:r>
              <a:rPr sz="1522" spc="-3" dirty="0">
                <a:latin typeface="Calibri"/>
                <a:cs typeface="Calibri"/>
              </a:rPr>
              <a:t>Spatially</a:t>
            </a:r>
            <a:r>
              <a:rPr sz="1522" spc="3" dirty="0">
                <a:latin typeface="Calibri"/>
                <a:cs typeface="Calibri"/>
              </a:rPr>
              <a:t> </a:t>
            </a:r>
            <a:r>
              <a:rPr sz="1522" spc="-13" dirty="0">
                <a:latin typeface="Calibri"/>
                <a:cs typeface="Calibri"/>
              </a:rPr>
              <a:t>Varied)</a:t>
            </a:r>
            <a:endParaRPr sz="1522" dirty="0">
              <a:latin typeface="Calibri"/>
              <a:cs typeface="Calibri"/>
            </a:endParaRPr>
          </a:p>
          <a:p>
            <a:pPr>
              <a:spcBef>
                <a:spcPts val="23"/>
              </a:spcBef>
              <a:buFont typeface="Arial"/>
              <a:buChar char="•"/>
            </a:pPr>
            <a:endParaRPr sz="2250" dirty="0">
              <a:latin typeface="Calibri"/>
              <a:cs typeface="Calibri"/>
            </a:endParaRPr>
          </a:p>
          <a:p>
            <a:pPr marL="133217" marR="1243498" indent="-125232">
              <a:lnSpc>
                <a:spcPts val="1655"/>
              </a:lnSpc>
              <a:buFont typeface="Arial"/>
              <a:buChar char="•"/>
              <a:tabLst>
                <a:tab pos="133637" algn="l"/>
              </a:tabLst>
            </a:pPr>
            <a:r>
              <a:rPr sz="1522" spc="-7" dirty="0">
                <a:latin typeface="Calibri"/>
                <a:cs typeface="Calibri"/>
              </a:rPr>
              <a:t>Hydraulic</a:t>
            </a:r>
            <a:r>
              <a:rPr sz="1522" spc="-3" dirty="0">
                <a:latin typeface="Calibri"/>
                <a:cs typeface="Calibri"/>
              </a:rPr>
              <a:t> </a:t>
            </a:r>
            <a:r>
              <a:rPr sz="1522" spc="-23" dirty="0">
                <a:latin typeface="Calibri"/>
                <a:cs typeface="Calibri"/>
              </a:rPr>
              <a:t>Table </a:t>
            </a:r>
            <a:r>
              <a:rPr sz="1522" spc="-20" dirty="0">
                <a:latin typeface="Calibri"/>
                <a:cs typeface="Calibri"/>
              </a:rPr>
              <a:t> </a:t>
            </a:r>
            <a:r>
              <a:rPr sz="1522" spc="-3" dirty="0">
                <a:latin typeface="Calibri"/>
                <a:cs typeface="Calibri"/>
              </a:rPr>
              <a:t>Property</a:t>
            </a:r>
            <a:r>
              <a:rPr sz="1522" spc="-33" dirty="0">
                <a:latin typeface="Calibri"/>
                <a:cs typeface="Calibri"/>
              </a:rPr>
              <a:t> </a:t>
            </a:r>
            <a:r>
              <a:rPr sz="1522" spc="-17" dirty="0">
                <a:latin typeface="Calibri"/>
                <a:cs typeface="Calibri"/>
              </a:rPr>
              <a:t>Tolerances</a:t>
            </a:r>
            <a:endParaRPr sz="1522" dirty="0">
              <a:latin typeface="Calibri"/>
              <a:cs typeface="Calibri"/>
            </a:endParaRPr>
          </a:p>
        </p:txBody>
      </p:sp>
      <p:pic>
        <p:nvPicPr>
          <p:cNvPr id="5" name="object 5"/>
          <p:cNvPicPr/>
          <p:nvPr/>
        </p:nvPicPr>
        <p:blipFill>
          <a:blip r:embed="rId3" cstate="print"/>
          <a:stretch>
            <a:fillRect/>
          </a:stretch>
        </p:blipFill>
        <p:spPr>
          <a:xfrm>
            <a:off x="7296599" y="1275403"/>
            <a:ext cx="1466401" cy="416523"/>
          </a:xfrm>
          <a:prstGeom prst="rect">
            <a:avLst/>
          </a:prstGeom>
        </p:spPr>
      </p:pic>
      <p:grpSp>
        <p:nvGrpSpPr>
          <p:cNvPr id="6" name="object 6"/>
          <p:cNvGrpSpPr/>
          <p:nvPr/>
        </p:nvGrpSpPr>
        <p:grpSpPr>
          <a:xfrm>
            <a:off x="4137325" y="2320904"/>
            <a:ext cx="2268183" cy="2364328"/>
            <a:chOff x="4372356" y="3035808"/>
            <a:chExt cx="3427476" cy="3572763"/>
          </a:xfrm>
        </p:grpSpPr>
        <p:sp>
          <p:nvSpPr>
            <p:cNvPr id="7" name="object 7"/>
            <p:cNvSpPr/>
            <p:nvPr/>
          </p:nvSpPr>
          <p:spPr>
            <a:xfrm>
              <a:off x="4646676" y="3035808"/>
              <a:ext cx="929640" cy="94615"/>
            </a:xfrm>
            <a:custGeom>
              <a:avLst/>
              <a:gdLst/>
              <a:ahLst/>
              <a:cxnLst/>
              <a:rect l="l" t="t" r="r" b="b"/>
              <a:pathLst>
                <a:path w="929639" h="94614">
                  <a:moveTo>
                    <a:pt x="898144" y="64008"/>
                  </a:moveTo>
                  <a:lnTo>
                    <a:pt x="850392" y="64008"/>
                  </a:lnTo>
                  <a:lnTo>
                    <a:pt x="851916" y="32004"/>
                  </a:lnTo>
                  <a:lnTo>
                    <a:pt x="836165" y="31665"/>
                  </a:lnTo>
                  <a:lnTo>
                    <a:pt x="836675" y="0"/>
                  </a:lnTo>
                  <a:lnTo>
                    <a:pt x="929640" y="48768"/>
                  </a:lnTo>
                  <a:lnTo>
                    <a:pt x="898144" y="64008"/>
                  </a:lnTo>
                  <a:close/>
                </a:path>
                <a:path w="929639" h="94614">
                  <a:moveTo>
                    <a:pt x="835648" y="63690"/>
                  </a:moveTo>
                  <a:lnTo>
                    <a:pt x="0" y="45720"/>
                  </a:lnTo>
                  <a:lnTo>
                    <a:pt x="0" y="13716"/>
                  </a:lnTo>
                  <a:lnTo>
                    <a:pt x="836165" y="31665"/>
                  </a:lnTo>
                  <a:lnTo>
                    <a:pt x="835648" y="63690"/>
                  </a:lnTo>
                  <a:close/>
                </a:path>
                <a:path w="929639" h="94614">
                  <a:moveTo>
                    <a:pt x="850392" y="64008"/>
                  </a:moveTo>
                  <a:lnTo>
                    <a:pt x="835648" y="63690"/>
                  </a:lnTo>
                  <a:lnTo>
                    <a:pt x="836165" y="31665"/>
                  </a:lnTo>
                  <a:lnTo>
                    <a:pt x="851916" y="32004"/>
                  </a:lnTo>
                  <a:lnTo>
                    <a:pt x="850392" y="64008"/>
                  </a:lnTo>
                  <a:close/>
                </a:path>
                <a:path w="929639" h="94614">
                  <a:moveTo>
                    <a:pt x="835152" y="94488"/>
                  </a:moveTo>
                  <a:lnTo>
                    <a:pt x="835648" y="63690"/>
                  </a:lnTo>
                  <a:lnTo>
                    <a:pt x="850392" y="64008"/>
                  </a:lnTo>
                  <a:lnTo>
                    <a:pt x="898144" y="64008"/>
                  </a:lnTo>
                  <a:lnTo>
                    <a:pt x="835152" y="94488"/>
                  </a:lnTo>
                  <a:close/>
                </a:path>
              </a:pathLst>
            </a:custGeom>
            <a:solidFill>
              <a:srgbClr val="FF0000"/>
            </a:solidFill>
          </p:spPr>
          <p:txBody>
            <a:bodyPr wrap="square" lIns="0" tIns="0" rIns="0" bIns="0" rtlCol="0"/>
            <a:lstStyle/>
            <a:p>
              <a:endParaRPr sz="1191"/>
            </a:p>
          </p:txBody>
        </p:sp>
        <p:pic>
          <p:nvPicPr>
            <p:cNvPr id="8" name="object 8"/>
            <p:cNvPicPr/>
            <p:nvPr/>
          </p:nvPicPr>
          <p:blipFill>
            <a:blip r:embed="rId4" cstate="print"/>
            <a:stretch>
              <a:fillRect/>
            </a:stretch>
          </p:blipFill>
          <p:spPr>
            <a:xfrm>
              <a:off x="4376927" y="4761484"/>
              <a:ext cx="1752600" cy="1847087"/>
            </a:xfrm>
            <a:prstGeom prst="rect">
              <a:avLst/>
            </a:prstGeom>
          </p:spPr>
        </p:pic>
        <p:sp>
          <p:nvSpPr>
            <p:cNvPr id="9" name="object 9"/>
            <p:cNvSpPr/>
            <p:nvPr/>
          </p:nvSpPr>
          <p:spPr>
            <a:xfrm>
              <a:off x="4372356" y="4751832"/>
              <a:ext cx="1762125" cy="1856739"/>
            </a:xfrm>
            <a:custGeom>
              <a:avLst/>
              <a:gdLst/>
              <a:ahLst/>
              <a:cxnLst/>
              <a:rect l="l" t="t" r="r" b="b"/>
              <a:pathLst>
                <a:path w="1762125" h="1856740">
                  <a:moveTo>
                    <a:pt x="0" y="0"/>
                  </a:moveTo>
                  <a:lnTo>
                    <a:pt x="1761743" y="0"/>
                  </a:lnTo>
                  <a:lnTo>
                    <a:pt x="1761743" y="1856232"/>
                  </a:lnTo>
                  <a:lnTo>
                    <a:pt x="0" y="1856232"/>
                  </a:lnTo>
                  <a:lnTo>
                    <a:pt x="0" y="0"/>
                  </a:lnTo>
                  <a:close/>
                </a:path>
              </a:pathLst>
            </a:custGeom>
            <a:ln w="7620">
              <a:solidFill>
                <a:srgbClr val="7E7E7E"/>
              </a:solidFill>
            </a:ln>
          </p:spPr>
          <p:txBody>
            <a:bodyPr wrap="square" lIns="0" tIns="0" rIns="0" bIns="0" rtlCol="0"/>
            <a:lstStyle/>
            <a:p>
              <a:endParaRPr sz="1191"/>
            </a:p>
          </p:txBody>
        </p:sp>
        <p:sp>
          <p:nvSpPr>
            <p:cNvPr id="10" name="object 10"/>
            <p:cNvSpPr/>
            <p:nvPr/>
          </p:nvSpPr>
          <p:spPr>
            <a:xfrm>
              <a:off x="5902452" y="4637532"/>
              <a:ext cx="1897380" cy="480059"/>
            </a:xfrm>
            <a:custGeom>
              <a:avLst/>
              <a:gdLst/>
              <a:ahLst/>
              <a:cxnLst/>
              <a:rect l="l" t="t" r="r" b="b"/>
              <a:pathLst>
                <a:path w="1897379" h="480060">
                  <a:moveTo>
                    <a:pt x="94861" y="449002"/>
                  </a:moveTo>
                  <a:lnTo>
                    <a:pt x="87800" y="418743"/>
                  </a:lnTo>
                  <a:lnTo>
                    <a:pt x="1889759" y="0"/>
                  </a:lnTo>
                  <a:lnTo>
                    <a:pt x="1897379" y="30480"/>
                  </a:lnTo>
                  <a:lnTo>
                    <a:pt x="94861" y="449002"/>
                  </a:lnTo>
                  <a:close/>
                </a:path>
                <a:path w="1897379" h="480060">
                  <a:moveTo>
                    <a:pt x="102108" y="480060"/>
                  </a:moveTo>
                  <a:lnTo>
                    <a:pt x="0" y="455676"/>
                  </a:lnTo>
                  <a:lnTo>
                    <a:pt x="80771" y="388620"/>
                  </a:lnTo>
                  <a:lnTo>
                    <a:pt x="87800" y="418743"/>
                  </a:lnTo>
                  <a:lnTo>
                    <a:pt x="73151" y="422148"/>
                  </a:lnTo>
                  <a:lnTo>
                    <a:pt x="79247" y="452628"/>
                  </a:lnTo>
                  <a:lnTo>
                    <a:pt x="95707" y="452628"/>
                  </a:lnTo>
                  <a:lnTo>
                    <a:pt x="102108" y="480060"/>
                  </a:lnTo>
                  <a:close/>
                </a:path>
                <a:path w="1897379" h="480060">
                  <a:moveTo>
                    <a:pt x="79247" y="452628"/>
                  </a:moveTo>
                  <a:lnTo>
                    <a:pt x="73151" y="422148"/>
                  </a:lnTo>
                  <a:lnTo>
                    <a:pt x="87800" y="418743"/>
                  </a:lnTo>
                  <a:lnTo>
                    <a:pt x="94861" y="449002"/>
                  </a:lnTo>
                  <a:lnTo>
                    <a:pt x="79247" y="452628"/>
                  </a:lnTo>
                  <a:close/>
                </a:path>
                <a:path w="1897379" h="480060">
                  <a:moveTo>
                    <a:pt x="95707" y="452628"/>
                  </a:moveTo>
                  <a:lnTo>
                    <a:pt x="79247" y="452628"/>
                  </a:lnTo>
                  <a:lnTo>
                    <a:pt x="94861" y="449002"/>
                  </a:lnTo>
                  <a:lnTo>
                    <a:pt x="95707" y="452628"/>
                  </a:lnTo>
                  <a:close/>
                </a:path>
              </a:pathLst>
            </a:custGeom>
            <a:solidFill>
              <a:srgbClr val="FF0000"/>
            </a:solidFill>
          </p:spPr>
          <p:txBody>
            <a:bodyPr wrap="square" lIns="0" tIns="0" rIns="0" bIns="0" rtlCol="0"/>
            <a:lstStyle/>
            <a:p>
              <a:endParaRPr sz="1191" dirty="0"/>
            </a:p>
          </p:txBody>
        </p:sp>
      </p:grpSp>
      <p:sp>
        <p:nvSpPr>
          <p:cNvPr id="11" name="object 11"/>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33</a:t>
            </a:fld>
            <a:endParaRPr spc="-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3709745"/>
            <a:ext cx="5444836" cy="253227"/>
          </a:xfrm>
          <a:prstGeom prst="rect">
            <a:avLst/>
          </a:prstGeom>
        </p:spPr>
        <p:txBody>
          <a:bodyPr vert="horz" wrap="square" lIns="0" tIns="34878" rIns="0" bIns="0" rtlCol="0">
            <a:spAutoFit/>
          </a:bodyPr>
          <a:lstStyle/>
          <a:p>
            <a:pPr marL="133217" marR="3362" indent="-125232">
              <a:lnSpc>
                <a:spcPts val="1655"/>
              </a:lnSpc>
              <a:spcBef>
                <a:spcPts val="275"/>
              </a:spcBef>
              <a:buFont typeface="Arial"/>
              <a:buChar char="•"/>
              <a:tabLst>
                <a:tab pos="133637" algn="l"/>
              </a:tabLst>
            </a:pPr>
            <a:r>
              <a:rPr sz="1522" spc="3" dirty="0">
                <a:latin typeface="Calibri"/>
                <a:cs typeface="Calibri"/>
              </a:rPr>
              <a:t>Mesh is </a:t>
            </a:r>
            <a:r>
              <a:rPr sz="1522" spc="-7" dirty="0">
                <a:latin typeface="Calibri"/>
                <a:cs typeface="Calibri"/>
              </a:rPr>
              <a:t>generated from resultant </a:t>
            </a:r>
            <a:r>
              <a:rPr sz="1522" spc="-3" dirty="0">
                <a:latin typeface="Calibri"/>
                <a:cs typeface="Calibri"/>
              </a:rPr>
              <a:t>set </a:t>
            </a:r>
            <a:r>
              <a:rPr sz="1522" spc="3" dirty="0">
                <a:latin typeface="Calibri"/>
                <a:cs typeface="Calibri"/>
              </a:rPr>
              <a:t>of </a:t>
            </a:r>
            <a:r>
              <a:rPr sz="1522" spc="-334" dirty="0">
                <a:latin typeface="Calibri"/>
                <a:cs typeface="Calibri"/>
              </a:rPr>
              <a:t> </a:t>
            </a:r>
            <a:r>
              <a:rPr sz="1522" spc="-3" dirty="0">
                <a:latin typeface="Calibri"/>
                <a:cs typeface="Calibri"/>
              </a:rPr>
              <a:t>computation</a:t>
            </a:r>
            <a:r>
              <a:rPr sz="1522" spc="-20" dirty="0">
                <a:latin typeface="Calibri"/>
                <a:cs typeface="Calibri"/>
              </a:rPr>
              <a:t> </a:t>
            </a:r>
            <a:r>
              <a:rPr sz="1522" spc="-3" dirty="0">
                <a:latin typeface="Calibri"/>
                <a:cs typeface="Calibri"/>
              </a:rPr>
              <a:t>points.</a:t>
            </a:r>
            <a:endParaRPr sz="1522" dirty="0">
              <a:latin typeface="Calibri"/>
              <a:cs typeface="Calibri"/>
            </a:endParaRPr>
          </a:p>
        </p:txBody>
      </p:sp>
      <p:pic>
        <p:nvPicPr>
          <p:cNvPr id="4" name="object 4"/>
          <p:cNvPicPr/>
          <p:nvPr/>
        </p:nvPicPr>
        <p:blipFill>
          <a:blip r:embed="rId2" cstate="print"/>
          <a:stretch>
            <a:fillRect/>
          </a:stretch>
        </p:blipFill>
        <p:spPr>
          <a:xfrm>
            <a:off x="5479677" y="1512701"/>
            <a:ext cx="1466401" cy="416523"/>
          </a:xfrm>
          <a:prstGeom prst="rect">
            <a:avLst/>
          </a:prstGeom>
        </p:spPr>
      </p:pic>
      <p:pic>
        <p:nvPicPr>
          <p:cNvPr id="5" name="object 5"/>
          <p:cNvPicPr/>
          <p:nvPr/>
        </p:nvPicPr>
        <p:blipFill>
          <a:blip r:embed="rId3" cstate="print"/>
          <a:stretch>
            <a:fillRect/>
          </a:stretch>
        </p:blipFill>
        <p:spPr>
          <a:xfrm>
            <a:off x="524041" y="1546263"/>
            <a:ext cx="2860189" cy="1858720"/>
          </a:xfrm>
          <a:prstGeom prst="rect">
            <a:avLst/>
          </a:prstGeom>
        </p:spPr>
      </p:pic>
      <p:pic>
        <p:nvPicPr>
          <p:cNvPr id="6" name="object 6"/>
          <p:cNvPicPr/>
          <p:nvPr/>
        </p:nvPicPr>
        <p:blipFill>
          <a:blip r:embed="rId4" cstate="print"/>
          <a:stretch>
            <a:fillRect/>
          </a:stretch>
        </p:blipFill>
        <p:spPr>
          <a:xfrm>
            <a:off x="5529095" y="2150134"/>
            <a:ext cx="1367566" cy="2223807"/>
          </a:xfrm>
          <a:prstGeom prst="rect">
            <a:avLst/>
          </a:prstGeom>
        </p:spPr>
      </p:pic>
      <p:sp>
        <p:nvSpPr>
          <p:cNvPr id="7" name="object 7"/>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34</a:t>
            </a:fld>
            <a:endParaRPr spc="-3" dirty="0"/>
          </a:p>
        </p:txBody>
      </p:sp>
      <p:sp>
        <p:nvSpPr>
          <p:cNvPr id="10" name="object 3">
            <a:extLst>
              <a:ext uri="{FF2B5EF4-FFF2-40B4-BE49-F238E27FC236}">
                <a16:creationId xmlns:a16="http://schemas.microsoft.com/office/drawing/2014/main" id="{61178139-C9FE-B3E0-C954-BBAFBC08C442}"/>
              </a:ext>
            </a:extLst>
          </p:cNvPr>
          <p:cNvSpPr txBox="1">
            <a:spLocks/>
          </p:cNvSpPr>
          <p:nvPr/>
        </p:nvSpPr>
        <p:spPr>
          <a:xfrm>
            <a:off x="524041" y="478661"/>
            <a:ext cx="3376014" cy="378032"/>
          </a:xfrm>
          <a:prstGeom prst="rect">
            <a:avLst/>
          </a:prstGeom>
        </p:spPr>
        <p:txBody>
          <a:bodyPr vert="horz" wrap="square" lIns="0" tIns="11346" rIns="0" bIns="0" rtlCol="0" anchor="ctr">
            <a:spAutoFit/>
          </a:bodyPr>
          <a:lstStyle>
            <a:lvl1pPr algn="l" defTabSz="457200" rtl="0" eaLnBrk="1" latinLnBrk="0" hangingPunct="1">
              <a:spcBef>
                <a:spcPct val="0"/>
              </a:spcBef>
              <a:buNone/>
              <a:defRPr sz="4400" kern="1200">
                <a:solidFill>
                  <a:srgbClr val="FFFFFF"/>
                </a:solidFill>
                <a:latin typeface="Arial"/>
                <a:ea typeface="+mj-ea"/>
                <a:cs typeface="Arial"/>
              </a:defRPr>
            </a:lvl1pPr>
          </a:lstStyle>
          <a:p>
            <a:pPr marL="8405">
              <a:spcBef>
                <a:spcPts val="89"/>
              </a:spcBef>
            </a:pPr>
            <a:r>
              <a:rPr lang="it-IT" sz="2382" spc="-10"/>
              <a:t>Computation</a:t>
            </a:r>
            <a:r>
              <a:rPr lang="it-IT" sz="2382" spc="-40"/>
              <a:t> </a:t>
            </a:r>
            <a:r>
              <a:rPr lang="it-IT" sz="2382" spc="-23"/>
              <a:t>Points</a:t>
            </a:r>
            <a:endParaRPr lang="it-IT" sz="2382"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226" y="425556"/>
            <a:ext cx="6682202" cy="378032"/>
          </a:xfrm>
          <a:prstGeom prst="rect">
            <a:avLst/>
          </a:prstGeom>
        </p:spPr>
        <p:txBody>
          <a:bodyPr vert="horz" wrap="square" lIns="0" tIns="11346" rIns="0" bIns="0" rtlCol="0" anchor="ctr">
            <a:spAutoFit/>
          </a:bodyPr>
          <a:lstStyle/>
          <a:p>
            <a:pPr marL="8405">
              <a:spcBef>
                <a:spcPts val="89"/>
              </a:spcBef>
            </a:pPr>
            <a:r>
              <a:rPr sz="2382" spc="-17" dirty="0"/>
              <a:t>Hydraulic</a:t>
            </a:r>
            <a:r>
              <a:rPr sz="2382" spc="-20" dirty="0"/>
              <a:t> </a:t>
            </a:r>
            <a:r>
              <a:rPr sz="2382" spc="-17" dirty="0"/>
              <a:t>Property</a:t>
            </a:r>
            <a:r>
              <a:rPr sz="2382" spc="-7" dirty="0"/>
              <a:t> </a:t>
            </a:r>
            <a:r>
              <a:rPr sz="2382" spc="-36" dirty="0"/>
              <a:t>Tables</a:t>
            </a:r>
            <a:r>
              <a:rPr lang="it-IT" sz="2382" spc="-36" dirty="0"/>
              <a:t> and </a:t>
            </a:r>
            <a:r>
              <a:rPr lang="it-IT" sz="2382" spc="-36" dirty="0" err="1"/>
              <a:t>terrain</a:t>
            </a:r>
            <a:r>
              <a:rPr lang="it-IT" sz="2382" spc="-36" dirty="0"/>
              <a:t> information</a:t>
            </a:r>
            <a:endParaRPr sz="2382" dirty="0"/>
          </a:p>
        </p:txBody>
      </p:sp>
      <p:sp>
        <p:nvSpPr>
          <p:cNvPr id="4" name="object 4"/>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35</a:t>
            </a:fld>
            <a:endParaRPr spc="-3" dirty="0"/>
          </a:p>
        </p:txBody>
      </p:sp>
      <p:sp>
        <p:nvSpPr>
          <p:cNvPr id="3" name="object 3"/>
          <p:cNvSpPr txBox="1"/>
          <p:nvPr/>
        </p:nvSpPr>
        <p:spPr>
          <a:xfrm>
            <a:off x="330568" y="1374456"/>
            <a:ext cx="5480937" cy="2099630"/>
          </a:xfrm>
          <a:prstGeom prst="rect">
            <a:avLst/>
          </a:prstGeom>
        </p:spPr>
        <p:txBody>
          <a:bodyPr vert="horz" wrap="square" lIns="0" tIns="34878" rIns="0" bIns="0" rtlCol="0">
            <a:spAutoFit/>
          </a:bodyPr>
          <a:lstStyle/>
          <a:p>
            <a:pPr marL="133217" marR="3362" indent="-125232">
              <a:lnSpc>
                <a:spcPts val="1655"/>
              </a:lnSpc>
              <a:spcBef>
                <a:spcPts val="275"/>
              </a:spcBef>
              <a:buFont typeface="Arial"/>
              <a:buChar char="•"/>
              <a:tabLst>
                <a:tab pos="133637" algn="l"/>
              </a:tabLst>
            </a:pPr>
            <a:r>
              <a:rPr sz="1522" dirty="0">
                <a:latin typeface="Calibri"/>
                <a:cs typeface="Calibri"/>
              </a:rPr>
              <a:t>Computation </a:t>
            </a:r>
            <a:r>
              <a:rPr sz="1522" spc="3" dirty="0">
                <a:latin typeface="Calibri"/>
                <a:cs typeface="Calibri"/>
              </a:rPr>
              <a:t>engine </a:t>
            </a:r>
            <a:r>
              <a:rPr sz="1522" dirty="0">
                <a:latin typeface="Calibri"/>
                <a:cs typeface="Calibri"/>
              </a:rPr>
              <a:t>uses </a:t>
            </a:r>
            <a:r>
              <a:rPr sz="1522" spc="-10" dirty="0">
                <a:latin typeface="Calibri"/>
                <a:cs typeface="Calibri"/>
              </a:rPr>
              <a:t>hydraulic </a:t>
            </a:r>
            <a:r>
              <a:rPr sz="1522" dirty="0">
                <a:latin typeface="Calibri"/>
                <a:cs typeface="Calibri"/>
              </a:rPr>
              <a:t>property </a:t>
            </a:r>
            <a:r>
              <a:rPr sz="1522" spc="-3" dirty="0">
                <a:latin typeface="Calibri"/>
                <a:cs typeface="Calibri"/>
              </a:rPr>
              <a:t>tables to </a:t>
            </a:r>
            <a:r>
              <a:rPr sz="1522" spc="-7" dirty="0">
                <a:latin typeface="Calibri"/>
                <a:cs typeface="Calibri"/>
              </a:rPr>
              <a:t>represent </a:t>
            </a:r>
            <a:r>
              <a:rPr sz="1522" spc="3" dirty="0">
                <a:latin typeface="Calibri"/>
                <a:cs typeface="Calibri"/>
              </a:rPr>
              <a:t>the </a:t>
            </a:r>
            <a:r>
              <a:rPr sz="1522" spc="-334" dirty="0">
                <a:latin typeface="Calibri"/>
                <a:cs typeface="Calibri"/>
              </a:rPr>
              <a:t> </a:t>
            </a:r>
            <a:r>
              <a:rPr sz="1522" dirty="0">
                <a:latin typeface="Calibri"/>
                <a:cs typeface="Calibri"/>
              </a:rPr>
              <a:t>geometry</a:t>
            </a:r>
            <a:r>
              <a:rPr sz="1522" spc="-30" dirty="0">
                <a:latin typeface="Calibri"/>
                <a:cs typeface="Calibri"/>
              </a:rPr>
              <a:t> </a:t>
            </a:r>
            <a:r>
              <a:rPr sz="1522" spc="3" dirty="0">
                <a:latin typeface="Calibri"/>
                <a:cs typeface="Calibri"/>
              </a:rPr>
              <a:t>of</a:t>
            </a:r>
            <a:r>
              <a:rPr sz="1522" spc="-17" dirty="0">
                <a:latin typeface="Calibri"/>
                <a:cs typeface="Calibri"/>
              </a:rPr>
              <a:t> </a:t>
            </a:r>
            <a:r>
              <a:rPr sz="1522" spc="3" dirty="0">
                <a:latin typeface="Calibri"/>
                <a:cs typeface="Calibri"/>
              </a:rPr>
              <a:t>the</a:t>
            </a:r>
            <a:r>
              <a:rPr sz="1522" spc="-3" dirty="0">
                <a:latin typeface="Calibri"/>
                <a:cs typeface="Calibri"/>
              </a:rPr>
              <a:t> </a:t>
            </a:r>
            <a:r>
              <a:rPr sz="1522" spc="-10" dirty="0">
                <a:latin typeface="Calibri"/>
                <a:cs typeface="Calibri"/>
              </a:rPr>
              <a:t>system</a:t>
            </a:r>
            <a:endParaRPr sz="1522" dirty="0">
              <a:latin typeface="Calibri"/>
              <a:cs typeface="Calibri"/>
            </a:endParaRPr>
          </a:p>
          <a:p>
            <a:pPr marL="133217" indent="-125232">
              <a:spcBef>
                <a:spcPts val="344"/>
              </a:spcBef>
              <a:buFont typeface="Arial"/>
              <a:buChar char="•"/>
              <a:tabLst>
                <a:tab pos="133637" algn="l"/>
              </a:tabLst>
            </a:pPr>
            <a:r>
              <a:rPr sz="1522" spc="3" dirty="0">
                <a:latin typeface="Calibri"/>
                <a:cs typeface="Calibri"/>
              </a:rPr>
              <a:t>Cells</a:t>
            </a:r>
            <a:endParaRPr sz="1522" dirty="0">
              <a:latin typeface="Calibri"/>
              <a:cs typeface="Calibri"/>
            </a:endParaRPr>
          </a:p>
          <a:p>
            <a:pPr marL="382421" lvl="1" indent="-124392">
              <a:spcBef>
                <a:spcPts val="145"/>
              </a:spcBef>
              <a:buFont typeface="Arial"/>
              <a:buChar char="•"/>
              <a:tabLst>
                <a:tab pos="382841" algn="l"/>
              </a:tabLst>
            </a:pPr>
            <a:r>
              <a:rPr sz="1291" dirty="0">
                <a:latin typeface="Calibri"/>
                <a:cs typeface="Calibri"/>
              </a:rPr>
              <a:t>Elevation/Volume</a:t>
            </a:r>
          </a:p>
          <a:p>
            <a:pPr marL="133217" indent="-125232">
              <a:spcBef>
                <a:spcPts val="364"/>
              </a:spcBef>
              <a:buFont typeface="Arial"/>
              <a:buChar char="•"/>
              <a:tabLst>
                <a:tab pos="133637" algn="l"/>
              </a:tabLst>
            </a:pPr>
            <a:r>
              <a:rPr sz="1522" spc="-7" dirty="0">
                <a:latin typeface="Calibri"/>
                <a:cs typeface="Calibri"/>
              </a:rPr>
              <a:t>Faces</a:t>
            </a:r>
            <a:endParaRPr sz="1522" dirty="0">
              <a:latin typeface="Calibri"/>
              <a:cs typeface="Calibri"/>
            </a:endParaRPr>
          </a:p>
          <a:p>
            <a:pPr marL="382421" lvl="1" indent="-124392">
              <a:spcBef>
                <a:spcPts val="152"/>
              </a:spcBef>
              <a:buFont typeface="Arial"/>
              <a:buChar char="•"/>
              <a:tabLst>
                <a:tab pos="382841" algn="l"/>
              </a:tabLst>
            </a:pPr>
            <a:r>
              <a:rPr sz="1291" dirty="0">
                <a:latin typeface="Calibri"/>
                <a:cs typeface="Calibri"/>
              </a:rPr>
              <a:t>Elevation/Area</a:t>
            </a:r>
          </a:p>
          <a:p>
            <a:pPr marL="382421" lvl="1" indent="-124392">
              <a:spcBef>
                <a:spcPts val="132"/>
              </a:spcBef>
              <a:buFont typeface="Arial"/>
              <a:buChar char="•"/>
              <a:tabLst>
                <a:tab pos="382841" algn="l"/>
              </a:tabLst>
            </a:pPr>
            <a:r>
              <a:rPr sz="1291" dirty="0">
                <a:latin typeface="Calibri"/>
                <a:cs typeface="Calibri"/>
              </a:rPr>
              <a:t>Elevation/Wetter Perimeter</a:t>
            </a:r>
          </a:p>
          <a:p>
            <a:pPr marL="382421" lvl="1" indent="-124392">
              <a:spcBef>
                <a:spcPts val="145"/>
              </a:spcBef>
              <a:buFont typeface="Arial"/>
              <a:buChar char="•"/>
              <a:tabLst>
                <a:tab pos="382841" algn="l"/>
              </a:tabLst>
            </a:pPr>
            <a:r>
              <a:rPr sz="1291" spc="3" dirty="0">
                <a:latin typeface="Calibri"/>
                <a:cs typeface="Calibri"/>
              </a:rPr>
              <a:t>Elevation/Manning’s</a:t>
            </a:r>
            <a:r>
              <a:rPr sz="1291" spc="-26" dirty="0">
                <a:latin typeface="Calibri"/>
                <a:cs typeface="Calibri"/>
              </a:rPr>
              <a:t> </a:t>
            </a:r>
            <a:r>
              <a:rPr sz="1291" spc="10" dirty="0">
                <a:latin typeface="Calibri"/>
                <a:cs typeface="Calibri"/>
              </a:rPr>
              <a:t>n</a:t>
            </a:r>
            <a:endParaRPr sz="1291" dirty="0">
              <a:latin typeface="Calibri"/>
              <a:cs typeface="Calibri"/>
            </a:endParaRPr>
          </a:p>
          <a:p>
            <a:pPr marL="382421" lvl="1" indent="-124392">
              <a:spcBef>
                <a:spcPts val="132"/>
              </a:spcBef>
              <a:buFont typeface="Arial"/>
              <a:buChar char="•"/>
              <a:tabLst>
                <a:tab pos="382841" algn="l"/>
              </a:tabLst>
            </a:pPr>
            <a:r>
              <a:rPr sz="1291" spc="3" dirty="0">
                <a:latin typeface="Calibri"/>
                <a:cs typeface="Calibri"/>
              </a:rPr>
              <a:t>(all</a:t>
            </a:r>
            <a:r>
              <a:rPr sz="1291" spc="-10" dirty="0">
                <a:latin typeface="Calibri"/>
                <a:cs typeface="Calibri"/>
              </a:rPr>
              <a:t> </a:t>
            </a:r>
            <a:r>
              <a:rPr sz="1291" dirty="0">
                <a:latin typeface="Calibri"/>
                <a:cs typeface="Calibri"/>
              </a:rPr>
              <a:t>from</a:t>
            </a:r>
            <a:r>
              <a:rPr sz="1291" spc="3" dirty="0">
                <a:latin typeface="Calibri"/>
                <a:cs typeface="Calibri"/>
              </a:rPr>
              <a:t> </a:t>
            </a:r>
            <a:r>
              <a:rPr sz="1291" dirty="0">
                <a:latin typeface="Calibri"/>
                <a:cs typeface="Calibri"/>
              </a:rPr>
              <a:t>station</a:t>
            </a:r>
            <a:r>
              <a:rPr sz="1291" spc="-7" dirty="0">
                <a:latin typeface="Calibri"/>
                <a:cs typeface="Calibri"/>
              </a:rPr>
              <a:t> </a:t>
            </a:r>
            <a:r>
              <a:rPr sz="1291" spc="3" dirty="0">
                <a:latin typeface="Calibri"/>
                <a:cs typeface="Calibri"/>
              </a:rPr>
              <a:t>elevation</a:t>
            </a:r>
            <a:r>
              <a:rPr sz="1291" spc="-3" dirty="0">
                <a:latin typeface="Calibri"/>
                <a:cs typeface="Calibri"/>
              </a:rPr>
              <a:t> </a:t>
            </a:r>
            <a:r>
              <a:rPr sz="1291" spc="3" dirty="0">
                <a:latin typeface="Calibri"/>
                <a:cs typeface="Calibri"/>
              </a:rPr>
              <a:t>profile)</a:t>
            </a:r>
            <a:endParaRPr sz="1291" dirty="0">
              <a:latin typeface="Calibri"/>
              <a:cs typeface="Calibri"/>
            </a:endParaRPr>
          </a:p>
        </p:txBody>
      </p:sp>
      <p:grpSp>
        <p:nvGrpSpPr>
          <p:cNvPr id="5" name="object 2">
            <a:extLst>
              <a:ext uri="{FF2B5EF4-FFF2-40B4-BE49-F238E27FC236}">
                <a16:creationId xmlns:a16="http://schemas.microsoft.com/office/drawing/2014/main" id="{E8387C5F-AB36-6F54-C1D6-B33F50C4002F}"/>
              </a:ext>
            </a:extLst>
          </p:cNvPr>
          <p:cNvGrpSpPr/>
          <p:nvPr/>
        </p:nvGrpSpPr>
        <p:grpSpPr>
          <a:xfrm>
            <a:off x="3251698" y="2119929"/>
            <a:ext cx="2467115" cy="2687731"/>
            <a:chOff x="922019" y="2025395"/>
            <a:chExt cx="3728085" cy="4061460"/>
          </a:xfrm>
        </p:grpSpPr>
        <p:pic>
          <p:nvPicPr>
            <p:cNvPr id="6" name="object 3">
              <a:extLst>
                <a:ext uri="{FF2B5EF4-FFF2-40B4-BE49-F238E27FC236}">
                  <a16:creationId xmlns:a16="http://schemas.microsoft.com/office/drawing/2014/main" id="{16A2AA93-9E48-70DC-76DD-FB16CEA4711C}"/>
                </a:ext>
              </a:extLst>
            </p:cNvPr>
            <p:cNvPicPr/>
            <p:nvPr/>
          </p:nvPicPr>
          <p:blipFill>
            <a:blip r:embed="rId2" cstate="print"/>
            <a:stretch>
              <a:fillRect/>
            </a:stretch>
          </p:blipFill>
          <p:spPr>
            <a:xfrm>
              <a:off x="922019" y="2025395"/>
              <a:ext cx="3727703" cy="4061459"/>
            </a:xfrm>
            <a:prstGeom prst="rect">
              <a:avLst/>
            </a:prstGeom>
          </p:spPr>
        </p:pic>
        <p:pic>
          <p:nvPicPr>
            <p:cNvPr id="7" name="object 4">
              <a:extLst>
                <a:ext uri="{FF2B5EF4-FFF2-40B4-BE49-F238E27FC236}">
                  <a16:creationId xmlns:a16="http://schemas.microsoft.com/office/drawing/2014/main" id="{9562B19C-5B83-712A-8DB3-5A986F67D789}"/>
                </a:ext>
              </a:extLst>
            </p:cNvPr>
            <p:cNvPicPr/>
            <p:nvPr/>
          </p:nvPicPr>
          <p:blipFill>
            <a:blip r:embed="rId3" cstate="print"/>
            <a:stretch>
              <a:fillRect/>
            </a:stretch>
          </p:blipFill>
          <p:spPr>
            <a:xfrm>
              <a:off x="2697480" y="3364991"/>
              <a:ext cx="598931" cy="332232"/>
            </a:xfrm>
            <a:prstGeom prst="rect">
              <a:avLst/>
            </a:prstGeom>
          </p:spPr>
        </p:pic>
        <p:sp>
          <p:nvSpPr>
            <p:cNvPr id="8" name="object 5">
              <a:extLst>
                <a:ext uri="{FF2B5EF4-FFF2-40B4-BE49-F238E27FC236}">
                  <a16:creationId xmlns:a16="http://schemas.microsoft.com/office/drawing/2014/main" id="{7EA93CDF-8122-2747-3F26-2BA6F12F78F6}"/>
                </a:ext>
              </a:extLst>
            </p:cNvPr>
            <p:cNvSpPr/>
            <p:nvPr/>
          </p:nvSpPr>
          <p:spPr>
            <a:xfrm>
              <a:off x="2705100" y="3369564"/>
              <a:ext cx="588645" cy="323215"/>
            </a:xfrm>
            <a:custGeom>
              <a:avLst/>
              <a:gdLst/>
              <a:ahLst/>
              <a:cxnLst/>
              <a:rect l="l" t="t" r="r" b="b"/>
              <a:pathLst>
                <a:path w="588645" h="323214">
                  <a:moveTo>
                    <a:pt x="92963" y="0"/>
                  </a:moveTo>
                  <a:lnTo>
                    <a:pt x="0" y="266700"/>
                  </a:lnTo>
                  <a:lnTo>
                    <a:pt x="36599" y="267866"/>
                  </a:lnTo>
                  <a:lnTo>
                    <a:pt x="73342" y="269176"/>
                  </a:lnTo>
                  <a:lnTo>
                    <a:pt x="110370" y="270771"/>
                  </a:lnTo>
                  <a:lnTo>
                    <a:pt x="147827" y="272795"/>
                  </a:lnTo>
                  <a:lnTo>
                    <a:pt x="155590" y="274415"/>
                  </a:lnTo>
                  <a:lnTo>
                    <a:pt x="163067" y="276605"/>
                  </a:lnTo>
                  <a:lnTo>
                    <a:pt x="170545" y="278796"/>
                  </a:lnTo>
                  <a:lnTo>
                    <a:pt x="178307" y="280416"/>
                  </a:lnTo>
                  <a:lnTo>
                    <a:pt x="195476" y="282463"/>
                  </a:lnTo>
                  <a:lnTo>
                    <a:pt x="212788" y="284226"/>
                  </a:lnTo>
                  <a:lnTo>
                    <a:pt x="230385" y="285988"/>
                  </a:lnTo>
                  <a:lnTo>
                    <a:pt x="248411" y="288036"/>
                  </a:lnTo>
                  <a:lnTo>
                    <a:pt x="257794" y="289655"/>
                  </a:lnTo>
                  <a:lnTo>
                    <a:pt x="267462" y="291845"/>
                  </a:lnTo>
                  <a:lnTo>
                    <a:pt x="277129" y="294036"/>
                  </a:lnTo>
                  <a:lnTo>
                    <a:pt x="286511" y="295656"/>
                  </a:lnTo>
                  <a:lnTo>
                    <a:pt x="305943" y="297680"/>
                  </a:lnTo>
                  <a:lnTo>
                    <a:pt x="325374" y="299275"/>
                  </a:lnTo>
                  <a:lnTo>
                    <a:pt x="344805" y="300585"/>
                  </a:lnTo>
                  <a:lnTo>
                    <a:pt x="364235" y="301752"/>
                  </a:lnTo>
                  <a:lnTo>
                    <a:pt x="394882" y="308943"/>
                  </a:lnTo>
                  <a:lnTo>
                    <a:pt x="427672" y="315848"/>
                  </a:lnTo>
                  <a:lnTo>
                    <a:pt x="459605" y="321040"/>
                  </a:lnTo>
                  <a:lnTo>
                    <a:pt x="487679" y="323087"/>
                  </a:lnTo>
                  <a:lnTo>
                    <a:pt x="502920" y="323087"/>
                  </a:lnTo>
                  <a:lnTo>
                    <a:pt x="588263" y="65532"/>
                  </a:lnTo>
                  <a:lnTo>
                    <a:pt x="92963" y="0"/>
                  </a:lnTo>
                  <a:close/>
                </a:path>
              </a:pathLst>
            </a:custGeom>
            <a:ln w="10668">
              <a:solidFill>
                <a:srgbClr val="2F528E"/>
              </a:solidFill>
            </a:ln>
          </p:spPr>
          <p:txBody>
            <a:bodyPr wrap="square" lIns="0" tIns="0" rIns="0" bIns="0" rtlCol="0"/>
            <a:lstStyle/>
            <a:p>
              <a:endParaRPr sz="1191"/>
            </a:p>
          </p:txBody>
        </p:sp>
      </p:grpSp>
      <p:grpSp>
        <p:nvGrpSpPr>
          <p:cNvPr id="9" name="object 6">
            <a:extLst>
              <a:ext uri="{FF2B5EF4-FFF2-40B4-BE49-F238E27FC236}">
                <a16:creationId xmlns:a16="http://schemas.microsoft.com/office/drawing/2014/main" id="{6276AE6F-BB66-F0B5-54F6-3ED106B9E346}"/>
              </a:ext>
            </a:extLst>
          </p:cNvPr>
          <p:cNvGrpSpPr/>
          <p:nvPr/>
        </p:nvGrpSpPr>
        <p:grpSpPr>
          <a:xfrm>
            <a:off x="6659981" y="2151656"/>
            <a:ext cx="879522" cy="798839"/>
            <a:chOff x="6072314" y="2073338"/>
            <a:chExt cx="1329055" cy="1207135"/>
          </a:xfrm>
        </p:grpSpPr>
        <p:sp>
          <p:nvSpPr>
            <p:cNvPr id="10" name="object 7">
              <a:extLst>
                <a:ext uri="{FF2B5EF4-FFF2-40B4-BE49-F238E27FC236}">
                  <a16:creationId xmlns:a16="http://schemas.microsoft.com/office/drawing/2014/main" id="{EC21036D-EF58-BE24-4028-388E098EE002}"/>
                </a:ext>
              </a:extLst>
            </p:cNvPr>
            <p:cNvSpPr/>
            <p:nvPr/>
          </p:nvSpPr>
          <p:spPr>
            <a:xfrm>
              <a:off x="6077712" y="2377440"/>
              <a:ext cx="1019810" cy="897890"/>
            </a:xfrm>
            <a:custGeom>
              <a:avLst/>
              <a:gdLst/>
              <a:ahLst/>
              <a:cxnLst/>
              <a:rect l="l" t="t" r="r" b="b"/>
              <a:pathLst>
                <a:path w="1019809" h="897889">
                  <a:moveTo>
                    <a:pt x="1019555" y="897635"/>
                  </a:moveTo>
                  <a:lnTo>
                    <a:pt x="0" y="897635"/>
                  </a:lnTo>
                  <a:lnTo>
                    <a:pt x="0" y="0"/>
                  </a:lnTo>
                  <a:lnTo>
                    <a:pt x="1019555" y="0"/>
                  </a:lnTo>
                  <a:lnTo>
                    <a:pt x="1019555" y="897635"/>
                  </a:lnTo>
                  <a:close/>
                </a:path>
              </a:pathLst>
            </a:custGeom>
            <a:solidFill>
              <a:srgbClr val="BCD6ED"/>
            </a:solidFill>
          </p:spPr>
          <p:txBody>
            <a:bodyPr wrap="square" lIns="0" tIns="0" rIns="0" bIns="0" rtlCol="0"/>
            <a:lstStyle/>
            <a:p>
              <a:endParaRPr sz="1191"/>
            </a:p>
          </p:txBody>
        </p:sp>
        <p:sp>
          <p:nvSpPr>
            <p:cNvPr id="11" name="object 8">
              <a:extLst>
                <a:ext uri="{FF2B5EF4-FFF2-40B4-BE49-F238E27FC236}">
                  <a16:creationId xmlns:a16="http://schemas.microsoft.com/office/drawing/2014/main" id="{41AF8CAE-CFEB-50CB-F8CE-EB107F944929}"/>
                </a:ext>
              </a:extLst>
            </p:cNvPr>
            <p:cNvSpPr/>
            <p:nvPr/>
          </p:nvSpPr>
          <p:spPr>
            <a:xfrm>
              <a:off x="7097267" y="2078736"/>
              <a:ext cx="299085" cy="1196340"/>
            </a:xfrm>
            <a:custGeom>
              <a:avLst/>
              <a:gdLst/>
              <a:ahLst/>
              <a:cxnLst/>
              <a:rect l="l" t="t" r="r" b="b"/>
              <a:pathLst>
                <a:path w="299084" h="1196339">
                  <a:moveTo>
                    <a:pt x="0" y="1196339"/>
                  </a:moveTo>
                  <a:lnTo>
                    <a:pt x="0" y="298704"/>
                  </a:lnTo>
                  <a:lnTo>
                    <a:pt x="298703" y="0"/>
                  </a:lnTo>
                  <a:lnTo>
                    <a:pt x="298703" y="896112"/>
                  </a:lnTo>
                  <a:lnTo>
                    <a:pt x="0" y="1196339"/>
                  </a:lnTo>
                  <a:close/>
                </a:path>
              </a:pathLst>
            </a:custGeom>
            <a:solidFill>
              <a:srgbClr val="97ACBF"/>
            </a:solidFill>
          </p:spPr>
          <p:txBody>
            <a:bodyPr wrap="square" lIns="0" tIns="0" rIns="0" bIns="0" rtlCol="0"/>
            <a:lstStyle/>
            <a:p>
              <a:endParaRPr sz="1191"/>
            </a:p>
          </p:txBody>
        </p:sp>
        <p:sp>
          <p:nvSpPr>
            <p:cNvPr id="12" name="object 9">
              <a:extLst>
                <a:ext uri="{FF2B5EF4-FFF2-40B4-BE49-F238E27FC236}">
                  <a16:creationId xmlns:a16="http://schemas.microsoft.com/office/drawing/2014/main" id="{D0285431-DEB1-5E15-4CC2-61CFEBBD0A8B}"/>
                </a:ext>
              </a:extLst>
            </p:cNvPr>
            <p:cNvSpPr/>
            <p:nvPr/>
          </p:nvSpPr>
          <p:spPr>
            <a:xfrm>
              <a:off x="6077712" y="2078736"/>
              <a:ext cx="1318260" cy="299085"/>
            </a:xfrm>
            <a:custGeom>
              <a:avLst/>
              <a:gdLst/>
              <a:ahLst/>
              <a:cxnLst/>
              <a:rect l="l" t="t" r="r" b="b"/>
              <a:pathLst>
                <a:path w="1318259" h="299085">
                  <a:moveTo>
                    <a:pt x="1019555" y="298704"/>
                  </a:moveTo>
                  <a:lnTo>
                    <a:pt x="0" y="298704"/>
                  </a:lnTo>
                  <a:lnTo>
                    <a:pt x="300227" y="0"/>
                  </a:lnTo>
                  <a:lnTo>
                    <a:pt x="1318259" y="0"/>
                  </a:lnTo>
                  <a:lnTo>
                    <a:pt x="1019555" y="298704"/>
                  </a:lnTo>
                  <a:close/>
                </a:path>
              </a:pathLst>
            </a:custGeom>
            <a:solidFill>
              <a:srgbClr val="CADFF0"/>
            </a:solidFill>
          </p:spPr>
          <p:txBody>
            <a:bodyPr wrap="square" lIns="0" tIns="0" rIns="0" bIns="0" rtlCol="0"/>
            <a:lstStyle/>
            <a:p>
              <a:endParaRPr sz="1191"/>
            </a:p>
          </p:txBody>
        </p:sp>
        <p:sp>
          <p:nvSpPr>
            <p:cNvPr id="13" name="object 10">
              <a:extLst>
                <a:ext uri="{FF2B5EF4-FFF2-40B4-BE49-F238E27FC236}">
                  <a16:creationId xmlns:a16="http://schemas.microsoft.com/office/drawing/2014/main" id="{AD747FD4-06FF-2F43-0FCD-16ECF6E19686}"/>
                </a:ext>
              </a:extLst>
            </p:cNvPr>
            <p:cNvSpPr/>
            <p:nvPr/>
          </p:nvSpPr>
          <p:spPr>
            <a:xfrm>
              <a:off x="6077712" y="2078736"/>
              <a:ext cx="1318260" cy="1196340"/>
            </a:xfrm>
            <a:custGeom>
              <a:avLst/>
              <a:gdLst/>
              <a:ahLst/>
              <a:cxnLst/>
              <a:rect l="l" t="t" r="r" b="b"/>
              <a:pathLst>
                <a:path w="1318259" h="1196339">
                  <a:moveTo>
                    <a:pt x="0" y="298704"/>
                  </a:moveTo>
                  <a:lnTo>
                    <a:pt x="300227" y="0"/>
                  </a:lnTo>
                  <a:lnTo>
                    <a:pt x="1318259" y="0"/>
                  </a:lnTo>
                  <a:lnTo>
                    <a:pt x="1318259" y="896112"/>
                  </a:lnTo>
                  <a:lnTo>
                    <a:pt x="1019555" y="1196339"/>
                  </a:lnTo>
                  <a:lnTo>
                    <a:pt x="0" y="1196339"/>
                  </a:lnTo>
                  <a:lnTo>
                    <a:pt x="0" y="298704"/>
                  </a:lnTo>
                  <a:close/>
                </a:path>
                <a:path w="1318259" h="1196339">
                  <a:moveTo>
                    <a:pt x="0" y="298704"/>
                  </a:moveTo>
                  <a:lnTo>
                    <a:pt x="1019555" y="298704"/>
                  </a:lnTo>
                  <a:lnTo>
                    <a:pt x="1318259" y="0"/>
                  </a:lnTo>
                </a:path>
                <a:path w="1318259" h="1196339">
                  <a:moveTo>
                    <a:pt x="1019555" y="298704"/>
                  </a:moveTo>
                  <a:lnTo>
                    <a:pt x="1019555" y="1196339"/>
                  </a:lnTo>
                </a:path>
              </a:pathLst>
            </a:custGeom>
            <a:ln w="10668">
              <a:solidFill>
                <a:srgbClr val="2F528E"/>
              </a:solidFill>
            </a:ln>
          </p:spPr>
          <p:txBody>
            <a:bodyPr wrap="square" lIns="0" tIns="0" rIns="0" bIns="0" rtlCol="0"/>
            <a:lstStyle/>
            <a:p>
              <a:endParaRPr sz="1191"/>
            </a:p>
          </p:txBody>
        </p:sp>
      </p:grpSp>
      <p:sp>
        <p:nvSpPr>
          <p:cNvPr id="14" name="object 11">
            <a:extLst>
              <a:ext uri="{FF2B5EF4-FFF2-40B4-BE49-F238E27FC236}">
                <a16:creationId xmlns:a16="http://schemas.microsoft.com/office/drawing/2014/main" id="{9A626F71-4A38-E9D1-9F4C-2188CA9B0F7B}"/>
              </a:ext>
            </a:extLst>
          </p:cNvPr>
          <p:cNvSpPr txBox="1"/>
          <p:nvPr/>
        </p:nvSpPr>
        <p:spPr>
          <a:xfrm>
            <a:off x="6912325" y="1993516"/>
            <a:ext cx="520233" cy="142527"/>
          </a:xfrm>
          <a:prstGeom prst="rect">
            <a:avLst/>
          </a:prstGeom>
        </p:spPr>
        <p:txBody>
          <a:bodyPr vert="horz" wrap="square" lIns="0" tIns="10085" rIns="0" bIns="0" rtlCol="0">
            <a:spAutoFit/>
          </a:bodyPr>
          <a:lstStyle/>
          <a:p>
            <a:pPr marL="8405">
              <a:spcBef>
                <a:spcPts val="79"/>
              </a:spcBef>
            </a:pPr>
            <a:r>
              <a:rPr sz="860" b="1" spc="7" dirty="0">
                <a:latin typeface="Calibri"/>
                <a:cs typeface="Calibri"/>
              </a:rPr>
              <a:t>RAS2D</a:t>
            </a:r>
            <a:r>
              <a:rPr sz="860" b="1" spc="-30" dirty="0">
                <a:latin typeface="Calibri"/>
                <a:cs typeface="Calibri"/>
              </a:rPr>
              <a:t> </a:t>
            </a:r>
            <a:r>
              <a:rPr sz="860" b="1" dirty="0">
                <a:latin typeface="Calibri"/>
                <a:cs typeface="Calibri"/>
              </a:rPr>
              <a:t>Cell</a:t>
            </a:r>
            <a:endParaRPr sz="860">
              <a:latin typeface="Calibri"/>
              <a:cs typeface="Calibri"/>
            </a:endParaRPr>
          </a:p>
        </p:txBody>
      </p:sp>
      <p:sp>
        <p:nvSpPr>
          <p:cNvPr id="15" name="object 12">
            <a:extLst>
              <a:ext uri="{FF2B5EF4-FFF2-40B4-BE49-F238E27FC236}">
                <a16:creationId xmlns:a16="http://schemas.microsoft.com/office/drawing/2014/main" id="{1B07EDA9-9E66-C65E-1831-7F62ADEB0DCF}"/>
              </a:ext>
            </a:extLst>
          </p:cNvPr>
          <p:cNvSpPr txBox="1"/>
          <p:nvPr/>
        </p:nvSpPr>
        <p:spPr>
          <a:xfrm>
            <a:off x="6820576" y="2495772"/>
            <a:ext cx="414758" cy="142527"/>
          </a:xfrm>
          <a:prstGeom prst="rect">
            <a:avLst/>
          </a:prstGeom>
        </p:spPr>
        <p:txBody>
          <a:bodyPr vert="horz" wrap="square" lIns="0" tIns="10085" rIns="0" bIns="0" rtlCol="0">
            <a:spAutoFit/>
          </a:bodyPr>
          <a:lstStyle/>
          <a:p>
            <a:pPr marL="8405">
              <a:spcBef>
                <a:spcPts val="79"/>
              </a:spcBef>
            </a:pPr>
            <a:r>
              <a:rPr sz="860" b="1" dirty="0">
                <a:latin typeface="Calibri"/>
                <a:cs typeface="Calibri"/>
              </a:rPr>
              <a:t>Cell</a:t>
            </a:r>
            <a:r>
              <a:rPr sz="860" b="1" spc="-23" dirty="0">
                <a:latin typeface="Calibri"/>
                <a:cs typeface="Calibri"/>
              </a:rPr>
              <a:t> </a:t>
            </a:r>
            <a:r>
              <a:rPr sz="860" b="1" spc="-7" dirty="0">
                <a:latin typeface="Calibri"/>
                <a:cs typeface="Calibri"/>
              </a:rPr>
              <a:t>Face</a:t>
            </a:r>
            <a:endParaRPr sz="860">
              <a:latin typeface="Calibri"/>
              <a:cs typeface="Calibri"/>
            </a:endParaRPr>
          </a:p>
        </p:txBody>
      </p:sp>
      <p:grpSp>
        <p:nvGrpSpPr>
          <p:cNvPr id="16" name="object 13">
            <a:extLst>
              <a:ext uri="{FF2B5EF4-FFF2-40B4-BE49-F238E27FC236}">
                <a16:creationId xmlns:a16="http://schemas.microsoft.com/office/drawing/2014/main" id="{DD49EAEA-0028-EB80-4F97-5DCEDA6761F7}"/>
              </a:ext>
            </a:extLst>
          </p:cNvPr>
          <p:cNvGrpSpPr/>
          <p:nvPr/>
        </p:nvGrpSpPr>
        <p:grpSpPr>
          <a:xfrm>
            <a:off x="6395663" y="2113332"/>
            <a:ext cx="2229270" cy="1910323"/>
            <a:chOff x="5672899" y="2015426"/>
            <a:chExt cx="3368675" cy="2886710"/>
          </a:xfrm>
        </p:grpSpPr>
        <p:sp>
          <p:nvSpPr>
            <p:cNvPr id="17" name="object 14">
              <a:extLst>
                <a:ext uri="{FF2B5EF4-FFF2-40B4-BE49-F238E27FC236}">
                  <a16:creationId xmlns:a16="http://schemas.microsoft.com/office/drawing/2014/main" id="{FB6CB04D-C5AA-5EC8-0363-426636951415}"/>
                </a:ext>
              </a:extLst>
            </p:cNvPr>
            <p:cNvSpPr/>
            <p:nvPr/>
          </p:nvSpPr>
          <p:spPr>
            <a:xfrm>
              <a:off x="6281928" y="2883408"/>
              <a:ext cx="300355" cy="932815"/>
            </a:xfrm>
            <a:custGeom>
              <a:avLst/>
              <a:gdLst/>
              <a:ahLst/>
              <a:cxnLst/>
              <a:rect l="l" t="t" r="r" b="b"/>
              <a:pathLst>
                <a:path w="300354" h="932814">
                  <a:moveTo>
                    <a:pt x="274320" y="99060"/>
                  </a:moveTo>
                  <a:lnTo>
                    <a:pt x="243840" y="91440"/>
                  </a:lnTo>
                  <a:lnTo>
                    <a:pt x="269748" y="0"/>
                  </a:lnTo>
                  <a:lnTo>
                    <a:pt x="300228" y="9144"/>
                  </a:lnTo>
                  <a:lnTo>
                    <a:pt x="274320" y="99060"/>
                  </a:lnTo>
                  <a:close/>
                </a:path>
                <a:path w="300354" h="932814">
                  <a:moveTo>
                    <a:pt x="237744" y="220980"/>
                  </a:moveTo>
                  <a:lnTo>
                    <a:pt x="208788" y="211836"/>
                  </a:lnTo>
                  <a:lnTo>
                    <a:pt x="234696" y="120396"/>
                  </a:lnTo>
                  <a:lnTo>
                    <a:pt x="265176" y="129540"/>
                  </a:lnTo>
                  <a:lnTo>
                    <a:pt x="237744" y="220980"/>
                  </a:lnTo>
                  <a:close/>
                </a:path>
                <a:path w="300354" h="932814">
                  <a:moveTo>
                    <a:pt x="202692" y="341376"/>
                  </a:moveTo>
                  <a:lnTo>
                    <a:pt x="172212" y="332232"/>
                  </a:lnTo>
                  <a:lnTo>
                    <a:pt x="199644" y="242316"/>
                  </a:lnTo>
                  <a:lnTo>
                    <a:pt x="230124" y="249936"/>
                  </a:lnTo>
                  <a:lnTo>
                    <a:pt x="202692" y="341376"/>
                  </a:lnTo>
                  <a:close/>
                </a:path>
                <a:path w="300354" h="932814">
                  <a:moveTo>
                    <a:pt x="167640" y="461772"/>
                  </a:moveTo>
                  <a:lnTo>
                    <a:pt x="137160" y="452628"/>
                  </a:lnTo>
                  <a:lnTo>
                    <a:pt x="164592" y="362712"/>
                  </a:lnTo>
                  <a:lnTo>
                    <a:pt x="193548" y="371856"/>
                  </a:lnTo>
                  <a:lnTo>
                    <a:pt x="167640" y="461772"/>
                  </a:lnTo>
                  <a:close/>
                </a:path>
                <a:path w="300354" h="932814">
                  <a:moveTo>
                    <a:pt x="132588" y="582168"/>
                  </a:moveTo>
                  <a:lnTo>
                    <a:pt x="102108" y="573024"/>
                  </a:lnTo>
                  <a:lnTo>
                    <a:pt x="128016" y="483108"/>
                  </a:lnTo>
                  <a:lnTo>
                    <a:pt x="158496" y="492252"/>
                  </a:lnTo>
                  <a:lnTo>
                    <a:pt x="132588" y="582168"/>
                  </a:lnTo>
                  <a:close/>
                </a:path>
                <a:path w="300354" h="932814">
                  <a:moveTo>
                    <a:pt x="97536" y="702564"/>
                  </a:moveTo>
                  <a:lnTo>
                    <a:pt x="67055" y="694944"/>
                  </a:lnTo>
                  <a:lnTo>
                    <a:pt x="92964" y="603504"/>
                  </a:lnTo>
                  <a:lnTo>
                    <a:pt x="123444" y="612648"/>
                  </a:lnTo>
                  <a:lnTo>
                    <a:pt x="97536" y="702564"/>
                  </a:lnTo>
                  <a:close/>
                </a:path>
                <a:path w="300354" h="932814">
                  <a:moveTo>
                    <a:pt x="60960" y="824484"/>
                  </a:moveTo>
                  <a:lnTo>
                    <a:pt x="32004" y="815340"/>
                  </a:lnTo>
                  <a:lnTo>
                    <a:pt x="57912" y="723900"/>
                  </a:lnTo>
                  <a:lnTo>
                    <a:pt x="88391" y="733044"/>
                  </a:lnTo>
                  <a:lnTo>
                    <a:pt x="60960" y="824484"/>
                  </a:lnTo>
                  <a:close/>
                </a:path>
                <a:path w="300354" h="932814">
                  <a:moveTo>
                    <a:pt x="30479" y="932688"/>
                  </a:moveTo>
                  <a:lnTo>
                    <a:pt x="0" y="923544"/>
                  </a:lnTo>
                  <a:lnTo>
                    <a:pt x="22860" y="845820"/>
                  </a:lnTo>
                  <a:lnTo>
                    <a:pt x="53340" y="853440"/>
                  </a:lnTo>
                  <a:lnTo>
                    <a:pt x="30479" y="932688"/>
                  </a:lnTo>
                  <a:close/>
                </a:path>
              </a:pathLst>
            </a:custGeom>
            <a:solidFill>
              <a:srgbClr val="000000"/>
            </a:solidFill>
          </p:spPr>
          <p:txBody>
            <a:bodyPr wrap="square" lIns="0" tIns="0" rIns="0" bIns="0" rtlCol="0"/>
            <a:lstStyle/>
            <a:p>
              <a:endParaRPr sz="1191"/>
            </a:p>
          </p:txBody>
        </p:sp>
        <p:sp>
          <p:nvSpPr>
            <p:cNvPr id="18" name="object 15">
              <a:extLst>
                <a:ext uri="{FF2B5EF4-FFF2-40B4-BE49-F238E27FC236}">
                  <a16:creationId xmlns:a16="http://schemas.microsoft.com/office/drawing/2014/main" id="{9DF96277-CC87-848D-2BB7-C956A2D63A0B}"/>
                </a:ext>
              </a:extLst>
            </p:cNvPr>
            <p:cNvSpPr/>
            <p:nvPr/>
          </p:nvSpPr>
          <p:spPr>
            <a:xfrm>
              <a:off x="5684519" y="3854196"/>
              <a:ext cx="1224280" cy="1042669"/>
            </a:xfrm>
            <a:custGeom>
              <a:avLst/>
              <a:gdLst/>
              <a:ahLst/>
              <a:cxnLst/>
              <a:rect l="l" t="t" r="r" b="b"/>
              <a:pathLst>
                <a:path w="1224279" h="1042670">
                  <a:moveTo>
                    <a:pt x="1223772" y="1042416"/>
                  </a:moveTo>
                  <a:lnTo>
                    <a:pt x="0" y="1042416"/>
                  </a:lnTo>
                  <a:lnTo>
                    <a:pt x="0" y="0"/>
                  </a:lnTo>
                  <a:lnTo>
                    <a:pt x="1223772" y="0"/>
                  </a:lnTo>
                  <a:lnTo>
                    <a:pt x="1223772" y="1042416"/>
                  </a:lnTo>
                  <a:close/>
                </a:path>
              </a:pathLst>
            </a:custGeom>
            <a:solidFill>
              <a:srgbClr val="BCD6ED"/>
            </a:solidFill>
          </p:spPr>
          <p:txBody>
            <a:bodyPr wrap="square" lIns="0" tIns="0" rIns="0" bIns="0" rtlCol="0"/>
            <a:lstStyle/>
            <a:p>
              <a:endParaRPr sz="1191"/>
            </a:p>
          </p:txBody>
        </p:sp>
        <p:sp>
          <p:nvSpPr>
            <p:cNvPr id="19" name="object 16">
              <a:extLst>
                <a:ext uri="{FF2B5EF4-FFF2-40B4-BE49-F238E27FC236}">
                  <a16:creationId xmlns:a16="http://schemas.microsoft.com/office/drawing/2014/main" id="{9902E5CE-A0E6-B132-EC2E-A9FEE6CD7D50}"/>
                </a:ext>
              </a:extLst>
            </p:cNvPr>
            <p:cNvSpPr/>
            <p:nvPr/>
          </p:nvSpPr>
          <p:spPr>
            <a:xfrm>
              <a:off x="5684519" y="3854196"/>
              <a:ext cx="1224280" cy="1042669"/>
            </a:xfrm>
            <a:custGeom>
              <a:avLst/>
              <a:gdLst/>
              <a:ahLst/>
              <a:cxnLst/>
              <a:rect l="l" t="t" r="r" b="b"/>
              <a:pathLst>
                <a:path w="1224279" h="1042670">
                  <a:moveTo>
                    <a:pt x="0" y="0"/>
                  </a:moveTo>
                  <a:lnTo>
                    <a:pt x="1223772" y="0"/>
                  </a:lnTo>
                  <a:lnTo>
                    <a:pt x="1223772" y="1042416"/>
                  </a:lnTo>
                  <a:lnTo>
                    <a:pt x="0" y="1042416"/>
                  </a:lnTo>
                  <a:lnTo>
                    <a:pt x="0" y="0"/>
                  </a:lnTo>
                  <a:close/>
                </a:path>
              </a:pathLst>
            </a:custGeom>
            <a:ln w="10668">
              <a:solidFill>
                <a:srgbClr val="2F528E"/>
              </a:solidFill>
            </a:ln>
          </p:spPr>
          <p:txBody>
            <a:bodyPr wrap="square" lIns="0" tIns="0" rIns="0" bIns="0" rtlCol="0"/>
            <a:lstStyle/>
            <a:p>
              <a:endParaRPr sz="1191"/>
            </a:p>
          </p:txBody>
        </p:sp>
        <p:sp>
          <p:nvSpPr>
            <p:cNvPr id="20" name="object 17">
              <a:extLst>
                <a:ext uri="{FF2B5EF4-FFF2-40B4-BE49-F238E27FC236}">
                  <a16:creationId xmlns:a16="http://schemas.microsoft.com/office/drawing/2014/main" id="{5FACC6AE-156A-79A3-F321-A299ABD9BA82}"/>
                </a:ext>
              </a:extLst>
            </p:cNvPr>
            <p:cNvSpPr/>
            <p:nvPr/>
          </p:nvSpPr>
          <p:spPr>
            <a:xfrm>
              <a:off x="5696711" y="4457700"/>
              <a:ext cx="1201420" cy="401320"/>
            </a:xfrm>
            <a:custGeom>
              <a:avLst/>
              <a:gdLst/>
              <a:ahLst/>
              <a:cxnLst/>
              <a:rect l="l" t="t" r="r" b="b"/>
              <a:pathLst>
                <a:path w="1201420" h="401320">
                  <a:moveTo>
                    <a:pt x="0" y="71627"/>
                  </a:moveTo>
                  <a:lnTo>
                    <a:pt x="33385" y="72770"/>
                  </a:lnTo>
                  <a:lnTo>
                    <a:pt x="67055" y="73913"/>
                  </a:lnTo>
                  <a:lnTo>
                    <a:pt x="100726" y="75056"/>
                  </a:lnTo>
                  <a:lnTo>
                    <a:pt x="134112" y="76199"/>
                  </a:lnTo>
                  <a:lnTo>
                    <a:pt x="145542" y="77795"/>
                  </a:lnTo>
                  <a:lnTo>
                    <a:pt x="156972" y="79819"/>
                  </a:lnTo>
                  <a:lnTo>
                    <a:pt x="168402" y="81557"/>
                  </a:lnTo>
                  <a:lnTo>
                    <a:pt x="179831" y="82295"/>
                  </a:lnTo>
                  <a:lnTo>
                    <a:pt x="212074" y="81772"/>
                  </a:lnTo>
                  <a:lnTo>
                    <a:pt x="244602" y="80390"/>
                  </a:lnTo>
                  <a:lnTo>
                    <a:pt x="277129" y="78438"/>
                  </a:lnTo>
                  <a:lnTo>
                    <a:pt x="309372" y="76199"/>
                  </a:lnTo>
                  <a:lnTo>
                    <a:pt x="316991" y="74675"/>
                  </a:lnTo>
                  <a:lnTo>
                    <a:pt x="324612" y="73151"/>
                  </a:lnTo>
                  <a:lnTo>
                    <a:pt x="332232" y="71627"/>
                  </a:lnTo>
                  <a:lnTo>
                    <a:pt x="340471" y="68889"/>
                  </a:lnTo>
                  <a:lnTo>
                    <a:pt x="348996" y="65722"/>
                  </a:lnTo>
                  <a:lnTo>
                    <a:pt x="357520" y="62841"/>
                  </a:lnTo>
                  <a:lnTo>
                    <a:pt x="365760" y="60959"/>
                  </a:lnTo>
                  <a:lnTo>
                    <a:pt x="373380" y="57911"/>
                  </a:lnTo>
                  <a:lnTo>
                    <a:pt x="381000" y="56387"/>
                  </a:lnTo>
                  <a:lnTo>
                    <a:pt x="388619" y="54863"/>
                  </a:lnTo>
                  <a:lnTo>
                    <a:pt x="396644" y="52125"/>
                  </a:lnTo>
                  <a:lnTo>
                    <a:pt x="404812" y="48958"/>
                  </a:lnTo>
                  <a:lnTo>
                    <a:pt x="413265" y="46077"/>
                  </a:lnTo>
                  <a:lnTo>
                    <a:pt x="422148" y="44195"/>
                  </a:lnTo>
                  <a:lnTo>
                    <a:pt x="451104" y="38099"/>
                  </a:lnTo>
                  <a:lnTo>
                    <a:pt x="485655" y="39052"/>
                  </a:lnTo>
                  <a:lnTo>
                    <a:pt x="520636" y="40004"/>
                  </a:lnTo>
                  <a:lnTo>
                    <a:pt x="591312" y="44195"/>
                  </a:lnTo>
                  <a:lnTo>
                    <a:pt x="637031" y="88391"/>
                  </a:lnTo>
                  <a:lnTo>
                    <a:pt x="644151" y="132611"/>
                  </a:lnTo>
                  <a:lnTo>
                    <a:pt x="645985" y="156019"/>
                  </a:lnTo>
                  <a:lnTo>
                    <a:pt x="648676" y="177998"/>
                  </a:lnTo>
                  <a:lnTo>
                    <a:pt x="653795" y="202691"/>
                  </a:lnTo>
                  <a:lnTo>
                    <a:pt x="655320" y="208787"/>
                  </a:lnTo>
                  <a:lnTo>
                    <a:pt x="656843" y="214883"/>
                  </a:lnTo>
                  <a:lnTo>
                    <a:pt x="659891" y="219455"/>
                  </a:lnTo>
                  <a:lnTo>
                    <a:pt x="664725" y="227456"/>
                  </a:lnTo>
                  <a:lnTo>
                    <a:pt x="669988" y="235457"/>
                  </a:lnTo>
                  <a:lnTo>
                    <a:pt x="675536" y="243458"/>
                  </a:lnTo>
                  <a:lnTo>
                    <a:pt x="681227" y="251459"/>
                  </a:lnTo>
                  <a:lnTo>
                    <a:pt x="688967" y="263461"/>
                  </a:lnTo>
                  <a:lnTo>
                    <a:pt x="692848" y="268605"/>
                  </a:lnTo>
                  <a:lnTo>
                    <a:pt x="698158" y="272034"/>
                  </a:lnTo>
                  <a:lnTo>
                    <a:pt x="710183" y="278891"/>
                  </a:lnTo>
                  <a:lnTo>
                    <a:pt x="715256" y="288202"/>
                  </a:lnTo>
                  <a:lnTo>
                    <a:pt x="719899" y="297370"/>
                  </a:lnTo>
                  <a:lnTo>
                    <a:pt x="725400" y="305681"/>
                  </a:lnTo>
                  <a:lnTo>
                    <a:pt x="733043" y="312420"/>
                  </a:lnTo>
                  <a:lnTo>
                    <a:pt x="766572" y="333755"/>
                  </a:lnTo>
                  <a:lnTo>
                    <a:pt x="772668" y="338327"/>
                  </a:lnTo>
                  <a:lnTo>
                    <a:pt x="777239" y="342899"/>
                  </a:lnTo>
                  <a:lnTo>
                    <a:pt x="783335" y="345947"/>
                  </a:lnTo>
                  <a:lnTo>
                    <a:pt x="816864" y="356615"/>
                  </a:lnTo>
                  <a:lnTo>
                    <a:pt x="822960" y="358139"/>
                  </a:lnTo>
                  <a:lnTo>
                    <a:pt x="827531" y="361187"/>
                  </a:lnTo>
                  <a:lnTo>
                    <a:pt x="833627" y="361187"/>
                  </a:lnTo>
                  <a:lnTo>
                    <a:pt x="868679" y="367284"/>
                  </a:lnTo>
                  <a:lnTo>
                    <a:pt x="888968" y="379404"/>
                  </a:lnTo>
                  <a:lnTo>
                    <a:pt x="894969" y="383095"/>
                  </a:lnTo>
                  <a:lnTo>
                    <a:pt x="900398" y="384214"/>
                  </a:lnTo>
                  <a:lnTo>
                    <a:pt x="918972" y="388619"/>
                  </a:lnTo>
                  <a:lnTo>
                    <a:pt x="928711" y="392453"/>
                  </a:lnTo>
                  <a:lnTo>
                    <a:pt x="939736" y="396430"/>
                  </a:lnTo>
                  <a:lnTo>
                    <a:pt x="948761" y="399549"/>
                  </a:lnTo>
                  <a:lnTo>
                    <a:pt x="952500" y="400812"/>
                  </a:lnTo>
                  <a:lnTo>
                    <a:pt x="958643" y="399430"/>
                  </a:lnTo>
                  <a:lnTo>
                    <a:pt x="965073" y="398907"/>
                  </a:lnTo>
                  <a:lnTo>
                    <a:pt x="985432" y="365140"/>
                  </a:lnTo>
                  <a:lnTo>
                    <a:pt x="987409" y="349496"/>
                  </a:lnTo>
                  <a:lnTo>
                    <a:pt x="989076" y="337375"/>
                  </a:lnTo>
                  <a:lnTo>
                    <a:pt x="990742" y="324969"/>
                  </a:lnTo>
                  <a:lnTo>
                    <a:pt x="992124" y="312420"/>
                  </a:lnTo>
                  <a:lnTo>
                    <a:pt x="993290" y="290679"/>
                  </a:lnTo>
                  <a:lnTo>
                    <a:pt x="994600" y="268795"/>
                  </a:lnTo>
                  <a:lnTo>
                    <a:pt x="996195" y="246626"/>
                  </a:lnTo>
                  <a:lnTo>
                    <a:pt x="998220" y="224027"/>
                  </a:lnTo>
                  <a:lnTo>
                    <a:pt x="998505" y="216026"/>
                  </a:lnTo>
                  <a:lnTo>
                    <a:pt x="1016126" y="174116"/>
                  </a:lnTo>
                  <a:lnTo>
                    <a:pt x="1024223" y="166735"/>
                  </a:lnTo>
                  <a:lnTo>
                    <a:pt x="1031747" y="158495"/>
                  </a:lnTo>
                  <a:lnTo>
                    <a:pt x="1037891" y="150709"/>
                  </a:lnTo>
                  <a:lnTo>
                    <a:pt x="1044321" y="143065"/>
                  </a:lnTo>
                  <a:lnTo>
                    <a:pt x="1050178" y="135135"/>
                  </a:lnTo>
                  <a:lnTo>
                    <a:pt x="1054608" y="126491"/>
                  </a:lnTo>
                  <a:lnTo>
                    <a:pt x="1065275" y="92963"/>
                  </a:lnTo>
                  <a:lnTo>
                    <a:pt x="1066800" y="88391"/>
                  </a:lnTo>
                  <a:lnTo>
                    <a:pt x="1068324" y="80771"/>
                  </a:lnTo>
                  <a:lnTo>
                    <a:pt x="1071372" y="76199"/>
                  </a:lnTo>
                  <a:lnTo>
                    <a:pt x="1076444" y="67770"/>
                  </a:lnTo>
                  <a:lnTo>
                    <a:pt x="1127760" y="21335"/>
                  </a:lnTo>
                  <a:lnTo>
                    <a:pt x="1163978" y="2047"/>
                  </a:lnTo>
                  <a:lnTo>
                    <a:pt x="1178052" y="0"/>
                  </a:lnTo>
                  <a:lnTo>
                    <a:pt x="1200912" y="0"/>
                  </a:lnTo>
                </a:path>
              </a:pathLst>
            </a:custGeom>
            <a:ln w="47244">
              <a:solidFill>
                <a:srgbClr val="BF0000"/>
              </a:solidFill>
            </a:ln>
          </p:spPr>
          <p:txBody>
            <a:bodyPr wrap="square" lIns="0" tIns="0" rIns="0" bIns="0" rtlCol="0"/>
            <a:lstStyle/>
            <a:p>
              <a:endParaRPr sz="1191"/>
            </a:p>
          </p:txBody>
        </p:sp>
        <p:sp>
          <p:nvSpPr>
            <p:cNvPr id="21" name="object 18">
              <a:extLst>
                <a:ext uri="{FF2B5EF4-FFF2-40B4-BE49-F238E27FC236}">
                  <a16:creationId xmlns:a16="http://schemas.microsoft.com/office/drawing/2014/main" id="{64BC6323-DEDB-D96A-4A26-114DC2424CD1}"/>
                </a:ext>
              </a:extLst>
            </p:cNvPr>
            <p:cNvSpPr/>
            <p:nvPr/>
          </p:nvSpPr>
          <p:spPr>
            <a:xfrm>
              <a:off x="7219187" y="2720340"/>
              <a:ext cx="433070" cy="64135"/>
            </a:xfrm>
            <a:custGeom>
              <a:avLst/>
              <a:gdLst/>
              <a:ahLst/>
              <a:cxnLst/>
              <a:rect l="l" t="t" r="r" b="b"/>
              <a:pathLst>
                <a:path w="433070" h="64135">
                  <a:moveTo>
                    <a:pt x="1524" y="64008"/>
                  </a:moveTo>
                  <a:lnTo>
                    <a:pt x="0" y="32004"/>
                  </a:lnTo>
                  <a:lnTo>
                    <a:pt x="92964" y="25908"/>
                  </a:lnTo>
                  <a:lnTo>
                    <a:pt x="96012" y="56388"/>
                  </a:lnTo>
                  <a:lnTo>
                    <a:pt x="1524" y="64008"/>
                  </a:lnTo>
                  <a:close/>
                </a:path>
                <a:path w="433070" h="64135">
                  <a:moveTo>
                    <a:pt x="126492" y="54864"/>
                  </a:moveTo>
                  <a:lnTo>
                    <a:pt x="124968" y="22860"/>
                  </a:lnTo>
                  <a:lnTo>
                    <a:pt x="219455" y="15240"/>
                  </a:lnTo>
                  <a:lnTo>
                    <a:pt x="220980" y="47244"/>
                  </a:lnTo>
                  <a:lnTo>
                    <a:pt x="126492" y="54864"/>
                  </a:lnTo>
                  <a:close/>
                </a:path>
                <a:path w="433070" h="64135">
                  <a:moveTo>
                    <a:pt x="252984" y="44196"/>
                  </a:moveTo>
                  <a:lnTo>
                    <a:pt x="249936" y="13716"/>
                  </a:lnTo>
                  <a:lnTo>
                    <a:pt x="344424" y="6096"/>
                  </a:lnTo>
                  <a:lnTo>
                    <a:pt x="345948" y="38100"/>
                  </a:lnTo>
                  <a:lnTo>
                    <a:pt x="252984" y="44196"/>
                  </a:lnTo>
                  <a:close/>
                </a:path>
                <a:path w="433070" h="64135">
                  <a:moveTo>
                    <a:pt x="377952" y="35052"/>
                  </a:moveTo>
                  <a:lnTo>
                    <a:pt x="374904" y="4572"/>
                  </a:lnTo>
                  <a:lnTo>
                    <a:pt x="431292" y="0"/>
                  </a:lnTo>
                  <a:lnTo>
                    <a:pt x="432816" y="32004"/>
                  </a:lnTo>
                  <a:lnTo>
                    <a:pt x="377952" y="35052"/>
                  </a:lnTo>
                  <a:close/>
                </a:path>
              </a:pathLst>
            </a:custGeom>
            <a:solidFill>
              <a:srgbClr val="000000"/>
            </a:solidFill>
          </p:spPr>
          <p:txBody>
            <a:bodyPr wrap="square" lIns="0" tIns="0" rIns="0" bIns="0" rtlCol="0"/>
            <a:lstStyle/>
            <a:p>
              <a:endParaRPr sz="1191"/>
            </a:p>
          </p:txBody>
        </p:sp>
        <p:pic>
          <p:nvPicPr>
            <p:cNvPr id="22" name="object 19">
              <a:extLst>
                <a:ext uri="{FF2B5EF4-FFF2-40B4-BE49-F238E27FC236}">
                  <a16:creationId xmlns:a16="http://schemas.microsoft.com/office/drawing/2014/main" id="{7ACBA6A1-F8DB-F8AD-A1EB-2EEDBB397C82}"/>
                </a:ext>
              </a:extLst>
            </p:cNvPr>
            <p:cNvPicPr/>
            <p:nvPr/>
          </p:nvPicPr>
          <p:blipFill>
            <a:blip r:embed="rId4" cstate="print"/>
            <a:stretch>
              <a:fillRect/>
            </a:stretch>
          </p:blipFill>
          <p:spPr>
            <a:xfrm>
              <a:off x="7663433" y="3848862"/>
              <a:ext cx="1225296" cy="1052124"/>
            </a:xfrm>
            <a:prstGeom prst="rect">
              <a:avLst/>
            </a:prstGeom>
          </p:spPr>
        </p:pic>
        <p:sp>
          <p:nvSpPr>
            <p:cNvPr id="23" name="object 20">
              <a:extLst>
                <a:ext uri="{FF2B5EF4-FFF2-40B4-BE49-F238E27FC236}">
                  <a16:creationId xmlns:a16="http://schemas.microsoft.com/office/drawing/2014/main" id="{80D1F38E-C6FC-5002-A025-E604B6B35FCB}"/>
                </a:ext>
              </a:extLst>
            </p:cNvPr>
            <p:cNvSpPr/>
            <p:nvPr/>
          </p:nvSpPr>
          <p:spPr>
            <a:xfrm>
              <a:off x="7882127" y="2020824"/>
              <a:ext cx="1135380" cy="1041400"/>
            </a:xfrm>
            <a:custGeom>
              <a:avLst/>
              <a:gdLst/>
              <a:ahLst/>
              <a:cxnLst/>
              <a:rect l="l" t="t" r="r" b="b"/>
              <a:pathLst>
                <a:path w="1135379" h="1041400">
                  <a:moveTo>
                    <a:pt x="1135379" y="1040891"/>
                  </a:moveTo>
                  <a:lnTo>
                    <a:pt x="0" y="1040891"/>
                  </a:lnTo>
                  <a:lnTo>
                    <a:pt x="0" y="0"/>
                  </a:lnTo>
                  <a:lnTo>
                    <a:pt x="1135379" y="0"/>
                  </a:lnTo>
                  <a:lnTo>
                    <a:pt x="1135379" y="1040891"/>
                  </a:lnTo>
                  <a:close/>
                </a:path>
              </a:pathLst>
            </a:custGeom>
            <a:solidFill>
              <a:srgbClr val="BCD6ED"/>
            </a:solidFill>
          </p:spPr>
          <p:txBody>
            <a:bodyPr wrap="square" lIns="0" tIns="0" rIns="0" bIns="0" rtlCol="0"/>
            <a:lstStyle/>
            <a:p>
              <a:endParaRPr sz="1191"/>
            </a:p>
          </p:txBody>
        </p:sp>
        <p:sp>
          <p:nvSpPr>
            <p:cNvPr id="24" name="object 21">
              <a:extLst>
                <a:ext uri="{FF2B5EF4-FFF2-40B4-BE49-F238E27FC236}">
                  <a16:creationId xmlns:a16="http://schemas.microsoft.com/office/drawing/2014/main" id="{38C50B34-D676-D407-09DC-A351ED5AEB52}"/>
                </a:ext>
              </a:extLst>
            </p:cNvPr>
            <p:cNvSpPr/>
            <p:nvPr/>
          </p:nvSpPr>
          <p:spPr>
            <a:xfrm>
              <a:off x="7882127" y="2020824"/>
              <a:ext cx="1135380" cy="1041400"/>
            </a:xfrm>
            <a:custGeom>
              <a:avLst/>
              <a:gdLst/>
              <a:ahLst/>
              <a:cxnLst/>
              <a:rect l="l" t="t" r="r" b="b"/>
              <a:pathLst>
                <a:path w="1135379" h="1041400">
                  <a:moveTo>
                    <a:pt x="0" y="0"/>
                  </a:moveTo>
                  <a:lnTo>
                    <a:pt x="1135379" y="0"/>
                  </a:lnTo>
                  <a:lnTo>
                    <a:pt x="1135379" y="1040891"/>
                  </a:lnTo>
                  <a:lnTo>
                    <a:pt x="0" y="1040891"/>
                  </a:lnTo>
                  <a:lnTo>
                    <a:pt x="0" y="0"/>
                  </a:lnTo>
                  <a:close/>
                </a:path>
              </a:pathLst>
            </a:custGeom>
            <a:ln w="10668">
              <a:solidFill>
                <a:srgbClr val="2F528E"/>
              </a:solidFill>
            </a:ln>
          </p:spPr>
          <p:txBody>
            <a:bodyPr wrap="square" lIns="0" tIns="0" rIns="0" bIns="0" rtlCol="0"/>
            <a:lstStyle/>
            <a:p>
              <a:endParaRPr sz="1191"/>
            </a:p>
          </p:txBody>
        </p:sp>
        <p:sp>
          <p:nvSpPr>
            <p:cNvPr id="25" name="object 22">
              <a:extLst>
                <a:ext uri="{FF2B5EF4-FFF2-40B4-BE49-F238E27FC236}">
                  <a16:creationId xmlns:a16="http://schemas.microsoft.com/office/drawing/2014/main" id="{B1ABFFE5-8D9B-1B33-22D2-622BBF70B7F6}"/>
                </a:ext>
              </a:extLst>
            </p:cNvPr>
            <p:cNvSpPr/>
            <p:nvPr/>
          </p:nvSpPr>
          <p:spPr>
            <a:xfrm>
              <a:off x="7882127" y="2502026"/>
              <a:ext cx="1135380" cy="328295"/>
            </a:xfrm>
            <a:custGeom>
              <a:avLst/>
              <a:gdLst/>
              <a:ahLst/>
              <a:cxnLst/>
              <a:rect l="l" t="t" r="r" b="b"/>
              <a:pathLst>
                <a:path w="1135379" h="328294">
                  <a:moveTo>
                    <a:pt x="0" y="97916"/>
                  </a:moveTo>
                  <a:lnTo>
                    <a:pt x="54602" y="108704"/>
                  </a:lnTo>
                  <a:lnTo>
                    <a:pt x="108775" y="119062"/>
                  </a:lnTo>
                  <a:lnTo>
                    <a:pt x="162663" y="130278"/>
                  </a:lnTo>
                  <a:lnTo>
                    <a:pt x="216407" y="143636"/>
                  </a:lnTo>
                  <a:lnTo>
                    <a:pt x="224813" y="147375"/>
                  </a:lnTo>
                  <a:lnTo>
                    <a:pt x="232219" y="152971"/>
                  </a:lnTo>
                  <a:lnTo>
                    <a:pt x="239339" y="158853"/>
                  </a:lnTo>
                  <a:lnTo>
                    <a:pt x="246888" y="163448"/>
                  </a:lnTo>
                  <a:lnTo>
                    <a:pt x="252983" y="164972"/>
                  </a:lnTo>
                  <a:lnTo>
                    <a:pt x="259080" y="164972"/>
                  </a:lnTo>
                  <a:lnTo>
                    <a:pt x="263652" y="168020"/>
                  </a:lnTo>
                  <a:lnTo>
                    <a:pt x="271629" y="172831"/>
                  </a:lnTo>
                  <a:lnTo>
                    <a:pt x="279463" y="177926"/>
                  </a:lnTo>
                  <a:lnTo>
                    <a:pt x="287012" y="183022"/>
                  </a:lnTo>
                  <a:lnTo>
                    <a:pt x="294131" y="187832"/>
                  </a:lnTo>
                  <a:lnTo>
                    <a:pt x="310895" y="198500"/>
                  </a:lnTo>
                  <a:lnTo>
                    <a:pt x="312419" y="203072"/>
                  </a:lnTo>
                  <a:lnTo>
                    <a:pt x="315467" y="207644"/>
                  </a:lnTo>
                  <a:lnTo>
                    <a:pt x="315467" y="212216"/>
                  </a:lnTo>
                  <a:lnTo>
                    <a:pt x="316849" y="223861"/>
                  </a:lnTo>
                  <a:lnTo>
                    <a:pt x="317372" y="235648"/>
                  </a:lnTo>
                  <a:lnTo>
                    <a:pt x="318468" y="247149"/>
                  </a:lnTo>
                  <a:lnTo>
                    <a:pt x="321563" y="257936"/>
                  </a:lnTo>
                  <a:lnTo>
                    <a:pt x="325516" y="265485"/>
                  </a:lnTo>
                  <a:lnTo>
                    <a:pt x="331470" y="272605"/>
                  </a:lnTo>
                  <a:lnTo>
                    <a:pt x="337423" y="280011"/>
                  </a:lnTo>
                  <a:lnTo>
                    <a:pt x="341376" y="288416"/>
                  </a:lnTo>
                  <a:lnTo>
                    <a:pt x="344423" y="292988"/>
                  </a:lnTo>
                  <a:lnTo>
                    <a:pt x="344423" y="299085"/>
                  </a:lnTo>
                  <a:lnTo>
                    <a:pt x="379476" y="328040"/>
                  </a:lnTo>
                  <a:lnTo>
                    <a:pt x="387453" y="327112"/>
                  </a:lnTo>
                  <a:lnTo>
                    <a:pt x="395287" y="326326"/>
                  </a:lnTo>
                  <a:lnTo>
                    <a:pt x="427958" y="302466"/>
                  </a:lnTo>
                  <a:lnTo>
                    <a:pt x="431291" y="292988"/>
                  </a:lnTo>
                  <a:lnTo>
                    <a:pt x="440840" y="272915"/>
                  </a:lnTo>
                  <a:lnTo>
                    <a:pt x="441388" y="274129"/>
                  </a:lnTo>
                  <a:lnTo>
                    <a:pt x="442221" y="272200"/>
                  </a:lnTo>
                  <a:lnTo>
                    <a:pt x="452628" y="242696"/>
                  </a:lnTo>
                  <a:lnTo>
                    <a:pt x="454152" y="238124"/>
                  </a:lnTo>
                  <a:lnTo>
                    <a:pt x="452628" y="230504"/>
                  </a:lnTo>
                  <a:lnTo>
                    <a:pt x="457200" y="227456"/>
                  </a:lnTo>
                  <a:lnTo>
                    <a:pt x="468201" y="221003"/>
                  </a:lnTo>
                  <a:lnTo>
                    <a:pt x="473202" y="218122"/>
                  </a:lnTo>
                  <a:lnTo>
                    <a:pt x="478202" y="216098"/>
                  </a:lnTo>
                  <a:lnTo>
                    <a:pt x="489204" y="212216"/>
                  </a:lnTo>
                  <a:lnTo>
                    <a:pt x="501086" y="213383"/>
                  </a:lnTo>
                  <a:lnTo>
                    <a:pt x="513397" y="213550"/>
                  </a:lnTo>
                  <a:lnTo>
                    <a:pt x="525422" y="214574"/>
                  </a:lnTo>
                  <a:lnTo>
                    <a:pt x="536448" y="218312"/>
                  </a:lnTo>
                  <a:lnTo>
                    <a:pt x="546234" y="226147"/>
                  </a:lnTo>
                  <a:lnTo>
                    <a:pt x="554164" y="236410"/>
                  </a:lnTo>
                  <a:lnTo>
                    <a:pt x="562379" y="246387"/>
                  </a:lnTo>
                  <a:lnTo>
                    <a:pt x="573024" y="253364"/>
                  </a:lnTo>
                  <a:lnTo>
                    <a:pt x="588263" y="257936"/>
                  </a:lnTo>
                  <a:lnTo>
                    <a:pt x="591312" y="262509"/>
                  </a:lnTo>
                  <a:lnTo>
                    <a:pt x="592836" y="268604"/>
                  </a:lnTo>
                  <a:lnTo>
                    <a:pt x="594360" y="273176"/>
                  </a:lnTo>
                  <a:lnTo>
                    <a:pt x="595884" y="279273"/>
                  </a:lnTo>
                  <a:lnTo>
                    <a:pt x="595884" y="286892"/>
                  </a:lnTo>
                  <a:lnTo>
                    <a:pt x="598932" y="292988"/>
                  </a:lnTo>
                  <a:lnTo>
                    <a:pt x="603504" y="297560"/>
                  </a:lnTo>
                  <a:lnTo>
                    <a:pt x="609600" y="299085"/>
                  </a:lnTo>
                  <a:lnTo>
                    <a:pt x="615695" y="303656"/>
                  </a:lnTo>
                  <a:lnTo>
                    <a:pt x="621791" y="300609"/>
                  </a:lnTo>
                  <a:lnTo>
                    <a:pt x="630935" y="302133"/>
                  </a:lnTo>
                  <a:lnTo>
                    <a:pt x="637031" y="297560"/>
                  </a:lnTo>
                  <a:lnTo>
                    <a:pt x="641604" y="294512"/>
                  </a:lnTo>
                  <a:lnTo>
                    <a:pt x="641604" y="286892"/>
                  </a:lnTo>
                  <a:lnTo>
                    <a:pt x="646175" y="282321"/>
                  </a:lnTo>
                  <a:lnTo>
                    <a:pt x="655677" y="278963"/>
                  </a:lnTo>
                  <a:lnTo>
                    <a:pt x="666178" y="276034"/>
                  </a:lnTo>
                  <a:lnTo>
                    <a:pt x="674679" y="273962"/>
                  </a:lnTo>
                  <a:lnTo>
                    <a:pt x="678179" y="273176"/>
                  </a:lnTo>
                  <a:lnTo>
                    <a:pt x="681227" y="268604"/>
                  </a:lnTo>
                  <a:lnTo>
                    <a:pt x="684275" y="262509"/>
                  </a:lnTo>
                  <a:lnTo>
                    <a:pt x="688847" y="257936"/>
                  </a:lnTo>
                  <a:lnTo>
                    <a:pt x="696968" y="249745"/>
                  </a:lnTo>
                  <a:lnTo>
                    <a:pt x="720661" y="212978"/>
                  </a:lnTo>
                  <a:lnTo>
                    <a:pt x="726947" y="192404"/>
                  </a:lnTo>
                  <a:lnTo>
                    <a:pt x="726947" y="186308"/>
                  </a:lnTo>
                  <a:lnTo>
                    <a:pt x="731520" y="183260"/>
                  </a:lnTo>
                  <a:lnTo>
                    <a:pt x="736091" y="180212"/>
                  </a:lnTo>
                  <a:lnTo>
                    <a:pt x="740664" y="175640"/>
                  </a:lnTo>
                  <a:lnTo>
                    <a:pt x="746760" y="172592"/>
                  </a:lnTo>
                  <a:lnTo>
                    <a:pt x="751331" y="171068"/>
                  </a:lnTo>
                  <a:lnTo>
                    <a:pt x="757427" y="168020"/>
                  </a:lnTo>
                  <a:lnTo>
                    <a:pt x="762000" y="168020"/>
                  </a:lnTo>
                  <a:lnTo>
                    <a:pt x="776835" y="166235"/>
                  </a:lnTo>
                  <a:lnTo>
                    <a:pt x="791527" y="165163"/>
                  </a:lnTo>
                  <a:lnTo>
                    <a:pt x="805934" y="164377"/>
                  </a:lnTo>
                  <a:lnTo>
                    <a:pt x="819912" y="163448"/>
                  </a:lnTo>
                  <a:lnTo>
                    <a:pt x="845820" y="132968"/>
                  </a:lnTo>
                  <a:lnTo>
                    <a:pt x="886539" y="120538"/>
                  </a:lnTo>
                  <a:lnTo>
                    <a:pt x="899160" y="117728"/>
                  </a:lnTo>
                  <a:lnTo>
                    <a:pt x="908018" y="113561"/>
                  </a:lnTo>
                  <a:lnTo>
                    <a:pt x="917447" y="109537"/>
                  </a:lnTo>
                  <a:lnTo>
                    <a:pt x="925734" y="104655"/>
                  </a:lnTo>
                  <a:lnTo>
                    <a:pt x="931164" y="97916"/>
                  </a:lnTo>
                  <a:lnTo>
                    <a:pt x="934045" y="86820"/>
                  </a:lnTo>
                  <a:lnTo>
                    <a:pt x="935926" y="82295"/>
                  </a:lnTo>
                  <a:lnTo>
                    <a:pt x="940379" y="79486"/>
                  </a:lnTo>
                  <a:lnTo>
                    <a:pt x="950975" y="73532"/>
                  </a:lnTo>
                  <a:lnTo>
                    <a:pt x="956881" y="65770"/>
                  </a:lnTo>
                  <a:lnTo>
                    <a:pt x="975360" y="32384"/>
                  </a:lnTo>
                  <a:lnTo>
                    <a:pt x="978408" y="27812"/>
                  </a:lnTo>
                  <a:lnTo>
                    <a:pt x="1027795" y="2143"/>
                  </a:lnTo>
                  <a:lnTo>
                    <a:pt x="1066800" y="0"/>
                  </a:lnTo>
                  <a:lnTo>
                    <a:pt x="1104661" y="1857"/>
                  </a:lnTo>
                  <a:lnTo>
                    <a:pt x="1135379" y="3428"/>
                  </a:lnTo>
                </a:path>
              </a:pathLst>
            </a:custGeom>
            <a:ln w="47244">
              <a:solidFill>
                <a:srgbClr val="BF0000"/>
              </a:solidFill>
            </a:ln>
          </p:spPr>
          <p:txBody>
            <a:bodyPr wrap="square" lIns="0" tIns="0" rIns="0" bIns="0" rtlCol="0"/>
            <a:lstStyle/>
            <a:p>
              <a:endParaRPr sz="1191"/>
            </a:p>
          </p:txBody>
        </p:sp>
      </p:grpSp>
      <p:sp>
        <p:nvSpPr>
          <p:cNvPr id="26" name="object 23">
            <a:extLst>
              <a:ext uri="{FF2B5EF4-FFF2-40B4-BE49-F238E27FC236}">
                <a16:creationId xmlns:a16="http://schemas.microsoft.com/office/drawing/2014/main" id="{DE099ECD-55D4-6028-520E-8444B94F1511}"/>
              </a:ext>
            </a:extLst>
          </p:cNvPr>
          <p:cNvSpPr txBox="1"/>
          <p:nvPr/>
        </p:nvSpPr>
        <p:spPr>
          <a:xfrm>
            <a:off x="6261827" y="3338438"/>
            <a:ext cx="128690" cy="668991"/>
          </a:xfrm>
          <a:prstGeom prst="rect">
            <a:avLst/>
          </a:prstGeom>
        </p:spPr>
        <p:txBody>
          <a:bodyPr vert="vert270" wrap="square" lIns="0" tIns="0" rIns="0" bIns="0" rtlCol="0">
            <a:spAutoFit/>
          </a:bodyPr>
          <a:lstStyle/>
          <a:p>
            <a:pPr marL="8405">
              <a:lnSpc>
                <a:spcPts val="996"/>
              </a:lnSpc>
            </a:pPr>
            <a:r>
              <a:rPr sz="960" spc="3" dirty="0">
                <a:latin typeface="Calibri"/>
                <a:cs typeface="Calibri"/>
              </a:rPr>
              <a:t>Elevation</a:t>
            </a:r>
            <a:r>
              <a:rPr sz="960" spc="-20" dirty="0">
                <a:latin typeface="Calibri"/>
                <a:cs typeface="Calibri"/>
              </a:rPr>
              <a:t> </a:t>
            </a:r>
            <a:r>
              <a:rPr sz="960" spc="7" dirty="0">
                <a:latin typeface="Calibri"/>
                <a:cs typeface="Calibri"/>
              </a:rPr>
              <a:t>(ft)</a:t>
            </a:r>
            <a:endParaRPr sz="960">
              <a:latin typeface="Calibri"/>
              <a:cs typeface="Calibri"/>
            </a:endParaRPr>
          </a:p>
        </p:txBody>
      </p:sp>
      <p:sp>
        <p:nvSpPr>
          <p:cNvPr id="27" name="object 24">
            <a:extLst>
              <a:ext uri="{FF2B5EF4-FFF2-40B4-BE49-F238E27FC236}">
                <a16:creationId xmlns:a16="http://schemas.microsoft.com/office/drawing/2014/main" id="{5EE1FB3C-F206-9D4C-6F0C-91A4F49744F3}"/>
              </a:ext>
            </a:extLst>
          </p:cNvPr>
          <p:cNvSpPr txBox="1"/>
          <p:nvPr/>
        </p:nvSpPr>
        <p:spPr>
          <a:xfrm>
            <a:off x="6556344" y="4040831"/>
            <a:ext cx="560154" cy="159190"/>
          </a:xfrm>
          <a:prstGeom prst="rect">
            <a:avLst/>
          </a:prstGeom>
        </p:spPr>
        <p:txBody>
          <a:bodyPr vert="horz" wrap="square" lIns="0" tIns="11346" rIns="0" bIns="0" rtlCol="0">
            <a:spAutoFit/>
          </a:bodyPr>
          <a:lstStyle/>
          <a:p>
            <a:pPr marL="8405">
              <a:spcBef>
                <a:spcPts val="89"/>
              </a:spcBef>
            </a:pPr>
            <a:r>
              <a:rPr sz="960" spc="3" dirty="0">
                <a:latin typeface="Calibri"/>
                <a:cs typeface="Calibri"/>
              </a:rPr>
              <a:t>Station</a:t>
            </a:r>
            <a:r>
              <a:rPr sz="960" spc="-30" dirty="0">
                <a:latin typeface="Calibri"/>
                <a:cs typeface="Calibri"/>
              </a:rPr>
              <a:t> </a:t>
            </a:r>
            <a:r>
              <a:rPr sz="960" spc="7" dirty="0">
                <a:latin typeface="Calibri"/>
                <a:cs typeface="Calibri"/>
              </a:rPr>
              <a:t>(ft)</a:t>
            </a:r>
            <a:endParaRPr sz="960">
              <a:latin typeface="Calibri"/>
              <a:cs typeface="Calibri"/>
            </a:endParaRPr>
          </a:p>
        </p:txBody>
      </p:sp>
      <p:sp>
        <p:nvSpPr>
          <p:cNvPr id="28" name="object 25">
            <a:extLst>
              <a:ext uri="{FF2B5EF4-FFF2-40B4-BE49-F238E27FC236}">
                <a16:creationId xmlns:a16="http://schemas.microsoft.com/office/drawing/2014/main" id="{DB6636FF-4EC7-DBAB-7B7A-041C10822F94}"/>
              </a:ext>
            </a:extLst>
          </p:cNvPr>
          <p:cNvSpPr txBox="1"/>
          <p:nvPr/>
        </p:nvSpPr>
        <p:spPr>
          <a:xfrm>
            <a:off x="7578981" y="3338438"/>
            <a:ext cx="128690" cy="668991"/>
          </a:xfrm>
          <a:prstGeom prst="rect">
            <a:avLst/>
          </a:prstGeom>
        </p:spPr>
        <p:txBody>
          <a:bodyPr vert="vert270" wrap="square" lIns="0" tIns="0" rIns="0" bIns="0" rtlCol="0">
            <a:spAutoFit/>
          </a:bodyPr>
          <a:lstStyle/>
          <a:p>
            <a:pPr marL="8405">
              <a:lnSpc>
                <a:spcPts val="996"/>
              </a:lnSpc>
            </a:pPr>
            <a:r>
              <a:rPr sz="960" spc="3" dirty="0">
                <a:latin typeface="Calibri"/>
                <a:cs typeface="Calibri"/>
              </a:rPr>
              <a:t>Elevation</a:t>
            </a:r>
            <a:r>
              <a:rPr sz="960" spc="-20" dirty="0">
                <a:latin typeface="Calibri"/>
                <a:cs typeface="Calibri"/>
              </a:rPr>
              <a:t> </a:t>
            </a:r>
            <a:r>
              <a:rPr sz="960" spc="7" dirty="0">
                <a:latin typeface="Calibri"/>
                <a:cs typeface="Calibri"/>
              </a:rPr>
              <a:t>(ft)</a:t>
            </a:r>
            <a:endParaRPr sz="960">
              <a:latin typeface="Calibri"/>
              <a:cs typeface="Calibri"/>
            </a:endParaRPr>
          </a:p>
        </p:txBody>
      </p:sp>
      <p:sp>
        <p:nvSpPr>
          <p:cNvPr id="29" name="object 26">
            <a:extLst>
              <a:ext uri="{FF2B5EF4-FFF2-40B4-BE49-F238E27FC236}">
                <a16:creationId xmlns:a16="http://schemas.microsoft.com/office/drawing/2014/main" id="{C1964C4B-5AC7-3777-BB2F-2F1072AD9B8D}"/>
              </a:ext>
            </a:extLst>
          </p:cNvPr>
          <p:cNvSpPr txBox="1"/>
          <p:nvPr/>
        </p:nvSpPr>
        <p:spPr>
          <a:xfrm>
            <a:off x="7857339" y="4031793"/>
            <a:ext cx="653863" cy="159190"/>
          </a:xfrm>
          <a:prstGeom prst="rect">
            <a:avLst/>
          </a:prstGeom>
        </p:spPr>
        <p:txBody>
          <a:bodyPr vert="horz" wrap="square" lIns="0" tIns="11346" rIns="0" bIns="0" rtlCol="0">
            <a:spAutoFit/>
          </a:bodyPr>
          <a:lstStyle/>
          <a:p>
            <a:pPr marL="8405">
              <a:spcBef>
                <a:spcPts val="89"/>
              </a:spcBef>
            </a:pPr>
            <a:r>
              <a:rPr sz="960" spc="3" dirty="0">
                <a:latin typeface="Calibri"/>
                <a:cs typeface="Calibri"/>
              </a:rPr>
              <a:t>Volume</a:t>
            </a:r>
            <a:r>
              <a:rPr sz="960" spc="-26" dirty="0">
                <a:latin typeface="Calibri"/>
                <a:cs typeface="Calibri"/>
              </a:rPr>
              <a:t> </a:t>
            </a:r>
            <a:r>
              <a:rPr sz="960" spc="7" dirty="0">
                <a:latin typeface="Calibri"/>
                <a:cs typeface="Calibri"/>
              </a:rPr>
              <a:t>(ft3)</a:t>
            </a:r>
            <a:endParaRPr sz="960">
              <a:latin typeface="Calibri"/>
              <a:cs typeface="Calibri"/>
            </a:endParaRPr>
          </a:p>
        </p:txBody>
      </p:sp>
      <p:sp>
        <p:nvSpPr>
          <p:cNvPr id="30" name="object 27">
            <a:extLst>
              <a:ext uri="{FF2B5EF4-FFF2-40B4-BE49-F238E27FC236}">
                <a16:creationId xmlns:a16="http://schemas.microsoft.com/office/drawing/2014/main" id="{F5D178A5-2B5F-5E8C-66F6-42332F2062C5}"/>
              </a:ext>
            </a:extLst>
          </p:cNvPr>
          <p:cNvSpPr txBox="1"/>
          <p:nvPr/>
        </p:nvSpPr>
        <p:spPr>
          <a:xfrm>
            <a:off x="7977329" y="2829577"/>
            <a:ext cx="560154" cy="159190"/>
          </a:xfrm>
          <a:prstGeom prst="rect">
            <a:avLst/>
          </a:prstGeom>
        </p:spPr>
        <p:txBody>
          <a:bodyPr vert="horz" wrap="square" lIns="0" tIns="11346" rIns="0" bIns="0" rtlCol="0">
            <a:spAutoFit/>
          </a:bodyPr>
          <a:lstStyle/>
          <a:p>
            <a:pPr marL="8405">
              <a:spcBef>
                <a:spcPts val="89"/>
              </a:spcBef>
            </a:pPr>
            <a:r>
              <a:rPr sz="960" spc="3" dirty="0">
                <a:latin typeface="Calibri"/>
                <a:cs typeface="Calibri"/>
              </a:rPr>
              <a:t>Station</a:t>
            </a:r>
            <a:r>
              <a:rPr sz="960" spc="-30" dirty="0">
                <a:latin typeface="Calibri"/>
                <a:cs typeface="Calibri"/>
              </a:rPr>
              <a:t> </a:t>
            </a:r>
            <a:r>
              <a:rPr sz="960" spc="7" dirty="0">
                <a:latin typeface="Calibri"/>
                <a:cs typeface="Calibri"/>
              </a:rPr>
              <a:t>(ft)</a:t>
            </a:r>
            <a:endParaRPr sz="960">
              <a:latin typeface="Calibri"/>
              <a:cs typeface="Calibri"/>
            </a:endParaRPr>
          </a:p>
        </p:txBody>
      </p:sp>
      <p:sp>
        <p:nvSpPr>
          <p:cNvPr id="31" name="object 28">
            <a:extLst>
              <a:ext uri="{FF2B5EF4-FFF2-40B4-BE49-F238E27FC236}">
                <a16:creationId xmlns:a16="http://schemas.microsoft.com/office/drawing/2014/main" id="{19FA434F-65E7-FEC3-7EFD-095F57103E2F}"/>
              </a:ext>
            </a:extLst>
          </p:cNvPr>
          <p:cNvSpPr txBox="1"/>
          <p:nvPr/>
        </p:nvSpPr>
        <p:spPr>
          <a:xfrm>
            <a:off x="7745379" y="2119123"/>
            <a:ext cx="128690" cy="668991"/>
          </a:xfrm>
          <a:prstGeom prst="rect">
            <a:avLst/>
          </a:prstGeom>
        </p:spPr>
        <p:txBody>
          <a:bodyPr vert="vert270" wrap="square" lIns="0" tIns="0" rIns="0" bIns="0" rtlCol="0">
            <a:spAutoFit/>
          </a:bodyPr>
          <a:lstStyle/>
          <a:p>
            <a:pPr marL="8405">
              <a:lnSpc>
                <a:spcPts val="996"/>
              </a:lnSpc>
            </a:pPr>
            <a:r>
              <a:rPr sz="960" spc="3" dirty="0">
                <a:latin typeface="Calibri"/>
                <a:cs typeface="Calibri"/>
              </a:rPr>
              <a:t>Elevation</a:t>
            </a:r>
            <a:r>
              <a:rPr sz="960" spc="-20" dirty="0">
                <a:latin typeface="Calibri"/>
                <a:cs typeface="Calibri"/>
              </a:rPr>
              <a:t> </a:t>
            </a:r>
            <a:r>
              <a:rPr sz="960" spc="7" dirty="0">
                <a:latin typeface="Calibri"/>
                <a:cs typeface="Calibri"/>
              </a:rPr>
              <a:t>(ft)</a:t>
            </a:r>
            <a:endParaRPr sz="960">
              <a:latin typeface="Calibri"/>
              <a:cs typeface="Calibri"/>
            </a:endParaRPr>
          </a:p>
        </p:txBody>
      </p:sp>
      <p:grpSp>
        <p:nvGrpSpPr>
          <p:cNvPr id="32" name="object 29">
            <a:extLst>
              <a:ext uri="{FF2B5EF4-FFF2-40B4-BE49-F238E27FC236}">
                <a16:creationId xmlns:a16="http://schemas.microsoft.com/office/drawing/2014/main" id="{3A48D7D5-B8C2-13E9-9459-82ADC536910D}"/>
              </a:ext>
            </a:extLst>
          </p:cNvPr>
          <p:cNvGrpSpPr/>
          <p:nvPr/>
        </p:nvGrpSpPr>
        <p:grpSpPr>
          <a:xfrm>
            <a:off x="4424114" y="2894984"/>
            <a:ext cx="409715" cy="336176"/>
            <a:chOff x="2693670" y="3196589"/>
            <a:chExt cx="619125" cy="508000"/>
          </a:xfrm>
        </p:grpSpPr>
        <p:pic>
          <p:nvPicPr>
            <p:cNvPr id="33" name="object 30">
              <a:extLst>
                <a:ext uri="{FF2B5EF4-FFF2-40B4-BE49-F238E27FC236}">
                  <a16:creationId xmlns:a16="http://schemas.microsoft.com/office/drawing/2014/main" id="{7C846C21-8188-660F-42CF-15D776FEF272}"/>
                </a:ext>
              </a:extLst>
            </p:cNvPr>
            <p:cNvPicPr/>
            <p:nvPr/>
          </p:nvPicPr>
          <p:blipFill>
            <a:blip r:embed="rId5" cstate="print"/>
            <a:stretch>
              <a:fillRect/>
            </a:stretch>
          </p:blipFill>
          <p:spPr>
            <a:xfrm>
              <a:off x="2706624" y="3203448"/>
              <a:ext cx="598932" cy="332232"/>
            </a:xfrm>
            <a:prstGeom prst="rect">
              <a:avLst/>
            </a:prstGeom>
          </p:spPr>
        </p:pic>
        <p:sp>
          <p:nvSpPr>
            <p:cNvPr id="34" name="object 31">
              <a:extLst>
                <a:ext uri="{FF2B5EF4-FFF2-40B4-BE49-F238E27FC236}">
                  <a16:creationId xmlns:a16="http://schemas.microsoft.com/office/drawing/2014/main" id="{B5BE24A4-E3FF-DEB4-8E9D-D2A83456780A}"/>
                </a:ext>
              </a:extLst>
            </p:cNvPr>
            <p:cNvSpPr/>
            <p:nvPr/>
          </p:nvSpPr>
          <p:spPr>
            <a:xfrm>
              <a:off x="2711196" y="3208019"/>
              <a:ext cx="589915" cy="323215"/>
            </a:xfrm>
            <a:custGeom>
              <a:avLst/>
              <a:gdLst/>
              <a:ahLst/>
              <a:cxnLst/>
              <a:rect l="l" t="t" r="r" b="b"/>
              <a:pathLst>
                <a:path w="589914" h="323214">
                  <a:moveTo>
                    <a:pt x="92963" y="0"/>
                  </a:moveTo>
                  <a:lnTo>
                    <a:pt x="0" y="266700"/>
                  </a:lnTo>
                  <a:lnTo>
                    <a:pt x="37457" y="267866"/>
                  </a:lnTo>
                  <a:lnTo>
                    <a:pt x="74485" y="269176"/>
                  </a:lnTo>
                  <a:lnTo>
                    <a:pt x="111228" y="270771"/>
                  </a:lnTo>
                  <a:lnTo>
                    <a:pt x="147827" y="272795"/>
                  </a:lnTo>
                  <a:lnTo>
                    <a:pt x="155590" y="274415"/>
                  </a:lnTo>
                  <a:lnTo>
                    <a:pt x="163067" y="276605"/>
                  </a:lnTo>
                  <a:lnTo>
                    <a:pt x="170545" y="278796"/>
                  </a:lnTo>
                  <a:lnTo>
                    <a:pt x="178307" y="280416"/>
                  </a:lnTo>
                  <a:lnTo>
                    <a:pt x="196334" y="282463"/>
                  </a:lnTo>
                  <a:lnTo>
                    <a:pt x="213931" y="284226"/>
                  </a:lnTo>
                  <a:lnTo>
                    <a:pt x="231243" y="285988"/>
                  </a:lnTo>
                  <a:lnTo>
                    <a:pt x="248411" y="288036"/>
                  </a:lnTo>
                  <a:lnTo>
                    <a:pt x="258460" y="289417"/>
                  </a:lnTo>
                  <a:lnTo>
                    <a:pt x="268224" y="291083"/>
                  </a:lnTo>
                  <a:lnTo>
                    <a:pt x="277987" y="292750"/>
                  </a:lnTo>
                  <a:lnTo>
                    <a:pt x="288035" y="294131"/>
                  </a:lnTo>
                  <a:lnTo>
                    <a:pt x="306585" y="297037"/>
                  </a:lnTo>
                  <a:lnTo>
                    <a:pt x="325564" y="299085"/>
                  </a:lnTo>
                  <a:lnTo>
                    <a:pt x="344828" y="300561"/>
                  </a:lnTo>
                  <a:lnTo>
                    <a:pt x="364235" y="301752"/>
                  </a:lnTo>
                  <a:lnTo>
                    <a:pt x="394906" y="308943"/>
                  </a:lnTo>
                  <a:lnTo>
                    <a:pt x="427862" y="315848"/>
                  </a:lnTo>
                  <a:lnTo>
                    <a:pt x="460247" y="321040"/>
                  </a:lnTo>
                  <a:lnTo>
                    <a:pt x="489203" y="323087"/>
                  </a:lnTo>
                  <a:lnTo>
                    <a:pt x="504444" y="323087"/>
                  </a:lnTo>
                  <a:lnTo>
                    <a:pt x="589787" y="64008"/>
                  </a:lnTo>
                  <a:lnTo>
                    <a:pt x="92963" y="0"/>
                  </a:lnTo>
                  <a:close/>
                </a:path>
              </a:pathLst>
            </a:custGeom>
            <a:ln w="22859">
              <a:solidFill>
                <a:srgbClr val="2F528E"/>
              </a:solidFill>
            </a:ln>
          </p:spPr>
          <p:txBody>
            <a:bodyPr wrap="square" lIns="0" tIns="0" rIns="0" bIns="0" rtlCol="0"/>
            <a:lstStyle/>
            <a:p>
              <a:endParaRPr sz="1191"/>
            </a:p>
          </p:txBody>
        </p:sp>
        <p:sp>
          <p:nvSpPr>
            <p:cNvPr id="35" name="object 32">
              <a:extLst>
                <a:ext uri="{FF2B5EF4-FFF2-40B4-BE49-F238E27FC236}">
                  <a16:creationId xmlns:a16="http://schemas.microsoft.com/office/drawing/2014/main" id="{E9D3E3C5-9BCB-E115-ED71-CFBFAF5A4290}"/>
                </a:ext>
              </a:extLst>
            </p:cNvPr>
            <p:cNvSpPr/>
            <p:nvPr/>
          </p:nvSpPr>
          <p:spPr>
            <a:xfrm>
              <a:off x="2705100" y="3474719"/>
              <a:ext cx="6350" cy="161925"/>
            </a:xfrm>
            <a:custGeom>
              <a:avLst/>
              <a:gdLst/>
              <a:ahLst/>
              <a:cxnLst/>
              <a:rect l="l" t="t" r="r" b="b"/>
              <a:pathLst>
                <a:path w="6350" h="161925">
                  <a:moveTo>
                    <a:pt x="3048" y="-11429"/>
                  </a:moveTo>
                  <a:lnTo>
                    <a:pt x="3048" y="172974"/>
                  </a:lnTo>
                </a:path>
              </a:pathLst>
            </a:custGeom>
            <a:ln w="28956">
              <a:solidFill>
                <a:srgbClr val="0070BF"/>
              </a:solidFill>
            </a:ln>
          </p:spPr>
          <p:txBody>
            <a:bodyPr wrap="square" lIns="0" tIns="0" rIns="0" bIns="0" rtlCol="0"/>
            <a:lstStyle/>
            <a:p>
              <a:endParaRPr sz="1191"/>
            </a:p>
          </p:txBody>
        </p:sp>
        <p:sp>
          <p:nvSpPr>
            <p:cNvPr id="36" name="object 33">
              <a:extLst>
                <a:ext uri="{FF2B5EF4-FFF2-40B4-BE49-F238E27FC236}">
                  <a16:creationId xmlns:a16="http://schemas.microsoft.com/office/drawing/2014/main" id="{59E2161B-0F86-F153-E47B-97389EC864F7}"/>
                </a:ext>
              </a:extLst>
            </p:cNvPr>
            <p:cNvSpPr/>
            <p:nvPr/>
          </p:nvSpPr>
          <p:spPr>
            <a:xfrm>
              <a:off x="3208019" y="3531108"/>
              <a:ext cx="7620" cy="161925"/>
            </a:xfrm>
            <a:custGeom>
              <a:avLst/>
              <a:gdLst/>
              <a:ahLst/>
              <a:cxnLst/>
              <a:rect l="l" t="t" r="r" b="b"/>
              <a:pathLst>
                <a:path w="7619" h="161925">
                  <a:moveTo>
                    <a:pt x="3810" y="-11429"/>
                  </a:moveTo>
                  <a:lnTo>
                    <a:pt x="3810" y="172973"/>
                  </a:lnTo>
                </a:path>
              </a:pathLst>
            </a:custGeom>
            <a:ln w="30480">
              <a:solidFill>
                <a:srgbClr val="0070BF"/>
              </a:solidFill>
            </a:ln>
          </p:spPr>
          <p:txBody>
            <a:bodyPr wrap="square" lIns="0" tIns="0" rIns="0" bIns="0" rtlCol="0"/>
            <a:lstStyle/>
            <a:p>
              <a:endParaRPr sz="1191"/>
            </a:p>
          </p:txBody>
        </p:sp>
        <p:sp>
          <p:nvSpPr>
            <p:cNvPr id="37" name="object 34">
              <a:extLst>
                <a:ext uri="{FF2B5EF4-FFF2-40B4-BE49-F238E27FC236}">
                  <a16:creationId xmlns:a16="http://schemas.microsoft.com/office/drawing/2014/main" id="{329B86C4-C3E2-C0F7-445D-730F322BA136}"/>
                </a:ext>
              </a:extLst>
            </p:cNvPr>
            <p:cNvSpPr/>
            <p:nvPr/>
          </p:nvSpPr>
          <p:spPr>
            <a:xfrm>
              <a:off x="3293364" y="3272027"/>
              <a:ext cx="7620" cy="163195"/>
            </a:xfrm>
            <a:custGeom>
              <a:avLst/>
              <a:gdLst/>
              <a:ahLst/>
              <a:cxnLst/>
              <a:rect l="l" t="t" r="r" b="b"/>
              <a:pathLst>
                <a:path w="7620" h="163195">
                  <a:moveTo>
                    <a:pt x="3809" y="-11429"/>
                  </a:moveTo>
                  <a:lnTo>
                    <a:pt x="3809" y="174498"/>
                  </a:lnTo>
                </a:path>
              </a:pathLst>
            </a:custGeom>
            <a:ln w="30479">
              <a:solidFill>
                <a:srgbClr val="0070BF"/>
              </a:solidFill>
            </a:ln>
          </p:spPr>
          <p:txBody>
            <a:bodyPr wrap="square" lIns="0" tIns="0" rIns="0" bIns="0" rtlCol="0"/>
            <a:lstStyle/>
            <a:p>
              <a:endParaRPr sz="1191"/>
            </a:p>
          </p:txBody>
        </p:sp>
      </p:grpSp>
      <p:grpSp>
        <p:nvGrpSpPr>
          <p:cNvPr id="38" name="object 35">
            <a:extLst>
              <a:ext uri="{FF2B5EF4-FFF2-40B4-BE49-F238E27FC236}">
                <a16:creationId xmlns:a16="http://schemas.microsoft.com/office/drawing/2014/main" id="{36C0845D-76A4-2D9A-4203-F36240C07BB5}"/>
              </a:ext>
            </a:extLst>
          </p:cNvPr>
          <p:cNvGrpSpPr/>
          <p:nvPr/>
        </p:nvGrpSpPr>
        <p:grpSpPr>
          <a:xfrm>
            <a:off x="4933925" y="2468377"/>
            <a:ext cx="3465559" cy="1521619"/>
            <a:chOff x="3464051" y="2551938"/>
            <a:chExt cx="5236845" cy="2299335"/>
          </a:xfrm>
        </p:grpSpPr>
        <p:sp>
          <p:nvSpPr>
            <p:cNvPr id="39" name="object 36">
              <a:extLst>
                <a:ext uri="{FF2B5EF4-FFF2-40B4-BE49-F238E27FC236}">
                  <a16:creationId xmlns:a16="http://schemas.microsoft.com/office/drawing/2014/main" id="{7499E1DA-F40F-A344-515C-F5912E18FD4B}"/>
                </a:ext>
              </a:extLst>
            </p:cNvPr>
            <p:cNvSpPr/>
            <p:nvPr/>
          </p:nvSpPr>
          <p:spPr>
            <a:xfrm>
              <a:off x="7242047" y="3322319"/>
              <a:ext cx="402590" cy="483234"/>
            </a:xfrm>
            <a:custGeom>
              <a:avLst/>
              <a:gdLst/>
              <a:ahLst/>
              <a:cxnLst/>
              <a:rect l="l" t="t" r="r" b="b"/>
              <a:pathLst>
                <a:path w="402590" h="483235">
                  <a:moveTo>
                    <a:pt x="59436" y="92964"/>
                  </a:moveTo>
                  <a:lnTo>
                    <a:pt x="0" y="19812"/>
                  </a:lnTo>
                  <a:lnTo>
                    <a:pt x="24384" y="0"/>
                  </a:lnTo>
                  <a:lnTo>
                    <a:pt x="83820" y="73152"/>
                  </a:lnTo>
                  <a:lnTo>
                    <a:pt x="59436" y="92964"/>
                  </a:lnTo>
                  <a:close/>
                </a:path>
                <a:path w="402590" h="483235">
                  <a:moveTo>
                    <a:pt x="138684" y="190500"/>
                  </a:moveTo>
                  <a:lnTo>
                    <a:pt x="79248" y="117348"/>
                  </a:lnTo>
                  <a:lnTo>
                    <a:pt x="103632" y="97536"/>
                  </a:lnTo>
                  <a:lnTo>
                    <a:pt x="163068" y="170688"/>
                  </a:lnTo>
                  <a:lnTo>
                    <a:pt x="138684" y="190500"/>
                  </a:lnTo>
                  <a:close/>
                </a:path>
                <a:path w="402590" h="483235">
                  <a:moveTo>
                    <a:pt x="217932" y="288036"/>
                  </a:moveTo>
                  <a:lnTo>
                    <a:pt x="158496" y="214883"/>
                  </a:lnTo>
                  <a:lnTo>
                    <a:pt x="182879" y="195072"/>
                  </a:lnTo>
                  <a:lnTo>
                    <a:pt x="242315" y="268224"/>
                  </a:lnTo>
                  <a:lnTo>
                    <a:pt x="217932" y="288036"/>
                  </a:lnTo>
                  <a:close/>
                </a:path>
                <a:path w="402590" h="483235">
                  <a:moveTo>
                    <a:pt x="297179" y="385572"/>
                  </a:moveTo>
                  <a:lnTo>
                    <a:pt x="237744" y="312419"/>
                  </a:lnTo>
                  <a:lnTo>
                    <a:pt x="262127" y="292607"/>
                  </a:lnTo>
                  <a:lnTo>
                    <a:pt x="321564" y="365760"/>
                  </a:lnTo>
                  <a:lnTo>
                    <a:pt x="297179" y="385572"/>
                  </a:lnTo>
                  <a:close/>
                </a:path>
                <a:path w="402590" h="483235">
                  <a:moveTo>
                    <a:pt x="377952" y="483108"/>
                  </a:moveTo>
                  <a:lnTo>
                    <a:pt x="316991" y="409956"/>
                  </a:lnTo>
                  <a:lnTo>
                    <a:pt x="341376" y="390144"/>
                  </a:lnTo>
                  <a:lnTo>
                    <a:pt x="402336" y="463296"/>
                  </a:lnTo>
                  <a:lnTo>
                    <a:pt x="377952" y="483108"/>
                  </a:lnTo>
                  <a:close/>
                </a:path>
              </a:pathLst>
            </a:custGeom>
            <a:solidFill>
              <a:srgbClr val="000000"/>
            </a:solidFill>
          </p:spPr>
          <p:txBody>
            <a:bodyPr wrap="square" lIns="0" tIns="0" rIns="0" bIns="0" rtlCol="0"/>
            <a:lstStyle/>
            <a:p>
              <a:endParaRPr sz="1191"/>
            </a:p>
          </p:txBody>
        </p:sp>
        <p:sp>
          <p:nvSpPr>
            <p:cNvPr id="40" name="object 37">
              <a:extLst>
                <a:ext uri="{FF2B5EF4-FFF2-40B4-BE49-F238E27FC236}">
                  <a16:creationId xmlns:a16="http://schemas.microsoft.com/office/drawing/2014/main" id="{FFFD1B95-939F-D307-3917-699A2207E6D5}"/>
                </a:ext>
              </a:extLst>
            </p:cNvPr>
            <p:cNvSpPr/>
            <p:nvPr/>
          </p:nvSpPr>
          <p:spPr>
            <a:xfrm>
              <a:off x="6339827" y="2639580"/>
              <a:ext cx="2360930" cy="2211705"/>
            </a:xfrm>
            <a:custGeom>
              <a:avLst/>
              <a:gdLst/>
              <a:ahLst/>
              <a:cxnLst/>
              <a:rect l="l" t="t" r="r" b="b"/>
              <a:pathLst>
                <a:path w="2360929" h="2211704">
                  <a:moveTo>
                    <a:pt x="426720" y="1908035"/>
                  </a:moveTo>
                  <a:lnTo>
                    <a:pt x="0" y="1914131"/>
                  </a:lnTo>
                  <a:lnTo>
                    <a:pt x="22860" y="2022335"/>
                  </a:lnTo>
                  <a:lnTo>
                    <a:pt x="83820" y="2115299"/>
                  </a:lnTo>
                  <a:lnTo>
                    <a:pt x="251460" y="2194547"/>
                  </a:lnTo>
                  <a:lnTo>
                    <a:pt x="326136" y="2211311"/>
                  </a:lnTo>
                  <a:lnTo>
                    <a:pt x="347472" y="2171687"/>
                  </a:lnTo>
                  <a:lnTo>
                    <a:pt x="348361" y="2136025"/>
                  </a:lnTo>
                  <a:lnTo>
                    <a:pt x="348805" y="2100059"/>
                  </a:lnTo>
                  <a:lnTo>
                    <a:pt x="348996" y="2028431"/>
                  </a:lnTo>
                  <a:lnTo>
                    <a:pt x="385572" y="1984235"/>
                  </a:lnTo>
                  <a:lnTo>
                    <a:pt x="426720" y="1908035"/>
                  </a:lnTo>
                  <a:close/>
                </a:path>
                <a:path w="2360929" h="2211704">
                  <a:moveTo>
                    <a:pt x="2360688" y="0"/>
                  </a:moveTo>
                  <a:lnTo>
                    <a:pt x="1789188" y="3048"/>
                  </a:lnTo>
                  <a:lnTo>
                    <a:pt x="1869960" y="53340"/>
                  </a:lnTo>
                  <a:lnTo>
                    <a:pt x="1880628" y="94488"/>
                  </a:lnTo>
                  <a:lnTo>
                    <a:pt x="1891296" y="137160"/>
                  </a:lnTo>
                  <a:lnTo>
                    <a:pt x="1911108" y="160020"/>
                  </a:lnTo>
                  <a:lnTo>
                    <a:pt x="1932444" y="169164"/>
                  </a:lnTo>
                  <a:lnTo>
                    <a:pt x="1947684" y="160020"/>
                  </a:lnTo>
                  <a:lnTo>
                    <a:pt x="1959876" y="124968"/>
                  </a:lnTo>
                  <a:lnTo>
                    <a:pt x="1970544" y="96012"/>
                  </a:lnTo>
                  <a:lnTo>
                    <a:pt x="1982736" y="73152"/>
                  </a:lnTo>
                  <a:lnTo>
                    <a:pt x="2014740" y="59436"/>
                  </a:lnTo>
                  <a:lnTo>
                    <a:pt x="2054364" y="56388"/>
                  </a:lnTo>
                  <a:lnTo>
                    <a:pt x="2087892" y="67056"/>
                  </a:lnTo>
                  <a:lnTo>
                    <a:pt x="2115324" y="86868"/>
                  </a:lnTo>
                  <a:lnTo>
                    <a:pt x="2148852" y="106680"/>
                  </a:lnTo>
                  <a:lnTo>
                    <a:pt x="2156472" y="138684"/>
                  </a:lnTo>
                  <a:lnTo>
                    <a:pt x="2203716" y="117348"/>
                  </a:lnTo>
                  <a:lnTo>
                    <a:pt x="2235720" y="92964"/>
                  </a:lnTo>
                  <a:lnTo>
                    <a:pt x="2250960" y="62484"/>
                  </a:lnTo>
                  <a:lnTo>
                    <a:pt x="2278392" y="16764"/>
                  </a:lnTo>
                  <a:lnTo>
                    <a:pt x="2360688" y="0"/>
                  </a:lnTo>
                  <a:close/>
                </a:path>
              </a:pathLst>
            </a:custGeom>
            <a:solidFill>
              <a:srgbClr val="00AFEF"/>
            </a:solidFill>
          </p:spPr>
          <p:txBody>
            <a:bodyPr wrap="square" lIns="0" tIns="0" rIns="0" bIns="0" rtlCol="0"/>
            <a:lstStyle/>
            <a:p>
              <a:endParaRPr sz="1191"/>
            </a:p>
          </p:txBody>
        </p:sp>
        <p:pic>
          <p:nvPicPr>
            <p:cNvPr id="41" name="object 38">
              <a:extLst>
                <a:ext uri="{FF2B5EF4-FFF2-40B4-BE49-F238E27FC236}">
                  <a16:creationId xmlns:a16="http://schemas.microsoft.com/office/drawing/2014/main" id="{1C2EBDE3-BF21-F5A0-50A7-B19C5ED1C5DD}"/>
                </a:ext>
              </a:extLst>
            </p:cNvPr>
            <p:cNvPicPr/>
            <p:nvPr/>
          </p:nvPicPr>
          <p:blipFill>
            <a:blip r:embed="rId6" cstate="print"/>
            <a:stretch>
              <a:fillRect/>
            </a:stretch>
          </p:blipFill>
          <p:spPr>
            <a:xfrm>
              <a:off x="6505194" y="4470654"/>
              <a:ext cx="96011" cy="82295"/>
            </a:xfrm>
            <a:prstGeom prst="rect">
              <a:avLst/>
            </a:prstGeom>
          </p:spPr>
        </p:pic>
        <p:pic>
          <p:nvPicPr>
            <p:cNvPr id="42" name="object 39">
              <a:extLst>
                <a:ext uri="{FF2B5EF4-FFF2-40B4-BE49-F238E27FC236}">
                  <a16:creationId xmlns:a16="http://schemas.microsoft.com/office/drawing/2014/main" id="{BDEA13C5-5C3A-45C5-30CB-D378088ADF58}"/>
                </a:ext>
              </a:extLst>
            </p:cNvPr>
            <p:cNvPicPr/>
            <p:nvPr/>
          </p:nvPicPr>
          <p:blipFill>
            <a:blip r:embed="rId6" cstate="print"/>
            <a:stretch>
              <a:fillRect/>
            </a:stretch>
          </p:blipFill>
          <p:spPr>
            <a:xfrm>
              <a:off x="8367521" y="2551938"/>
              <a:ext cx="96012" cy="82295"/>
            </a:xfrm>
            <a:prstGeom prst="rect">
              <a:avLst/>
            </a:prstGeom>
          </p:spPr>
        </p:pic>
        <p:sp>
          <p:nvSpPr>
            <p:cNvPr id="43" name="object 40">
              <a:extLst>
                <a:ext uri="{FF2B5EF4-FFF2-40B4-BE49-F238E27FC236}">
                  <a16:creationId xmlns:a16="http://schemas.microsoft.com/office/drawing/2014/main" id="{123DD25C-44E1-4A61-7B1B-83DCEB25F531}"/>
                </a:ext>
              </a:extLst>
            </p:cNvPr>
            <p:cNvSpPr/>
            <p:nvPr/>
          </p:nvSpPr>
          <p:spPr>
            <a:xfrm>
              <a:off x="7749539" y="4547616"/>
              <a:ext cx="137160" cy="0"/>
            </a:xfrm>
            <a:custGeom>
              <a:avLst/>
              <a:gdLst/>
              <a:ahLst/>
              <a:cxnLst/>
              <a:rect l="l" t="t" r="r" b="b"/>
              <a:pathLst>
                <a:path w="137159">
                  <a:moveTo>
                    <a:pt x="0" y="0"/>
                  </a:moveTo>
                  <a:lnTo>
                    <a:pt x="137160" y="0"/>
                  </a:lnTo>
                </a:path>
              </a:pathLst>
            </a:custGeom>
            <a:ln w="47244">
              <a:solidFill>
                <a:srgbClr val="000000"/>
              </a:solidFill>
            </a:ln>
          </p:spPr>
          <p:txBody>
            <a:bodyPr wrap="square" lIns="0" tIns="0" rIns="0" bIns="0" rtlCol="0"/>
            <a:lstStyle/>
            <a:p>
              <a:endParaRPr sz="1191"/>
            </a:p>
          </p:txBody>
        </p:sp>
        <p:sp>
          <p:nvSpPr>
            <p:cNvPr id="44" name="object 41">
              <a:extLst>
                <a:ext uri="{FF2B5EF4-FFF2-40B4-BE49-F238E27FC236}">
                  <a16:creationId xmlns:a16="http://schemas.microsoft.com/office/drawing/2014/main" id="{AC58FFD7-7B5F-26D7-6FDA-B235D0928072}"/>
                </a:ext>
              </a:extLst>
            </p:cNvPr>
            <p:cNvSpPr/>
            <p:nvPr/>
          </p:nvSpPr>
          <p:spPr>
            <a:xfrm>
              <a:off x="3464051" y="2613659"/>
              <a:ext cx="2258695" cy="650875"/>
            </a:xfrm>
            <a:custGeom>
              <a:avLst/>
              <a:gdLst/>
              <a:ahLst/>
              <a:cxnLst/>
              <a:rect l="l" t="t" r="r" b="b"/>
              <a:pathLst>
                <a:path w="2258695" h="650875">
                  <a:moveTo>
                    <a:pt x="2115299" y="45672"/>
                  </a:moveTo>
                  <a:lnTo>
                    <a:pt x="2103119" y="0"/>
                  </a:lnTo>
                  <a:lnTo>
                    <a:pt x="2258568" y="32004"/>
                  </a:lnTo>
                  <a:lnTo>
                    <a:pt x="2249954" y="39623"/>
                  </a:lnTo>
                  <a:lnTo>
                    <a:pt x="2138172" y="39623"/>
                  </a:lnTo>
                  <a:lnTo>
                    <a:pt x="2115299" y="45672"/>
                  </a:lnTo>
                  <a:close/>
                </a:path>
                <a:path w="2258695" h="650875">
                  <a:moveTo>
                    <a:pt x="2127490" y="91388"/>
                  </a:moveTo>
                  <a:lnTo>
                    <a:pt x="2115299" y="45672"/>
                  </a:lnTo>
                  <a:lnTo>
                    <a:pt x="2138172" y="39623"/>
                  </a:lnTo>
                  <a:lnTo>
                    <a:pt x="2150364" y="85343"/>
                  </a:lnTo>
                  <a:lnTo>
                    <a:pt x="2127490" y="91388"/>
                  </a:lnTo>
                  <a:close/>
                </a:path>
                <a:path w="2258695" h="650875">
                  <a:moveTo>
                    <a:pt x="2139696" y="137160"/>
                  </a:moveTo>
                  <a:lnTo>
                    <a:pt x="2127490" y="91388"/>
                  </a:lnTo>
                  <a:lnTo>
                    <a:pt x="2150364" y="85343"/>
                  </a:lnTo>
                  <a:lnTo>
                    <a:pt x="2138172" y="39623"/>
                  </a:lnTo>
                  <a:lnTo>
                    <a:pt x="2249954" y="39623"/>
                  </a:lnTo>
                  <a:lnTo>
                    <a:pt x="2139696" y="137160"/>
                  </a:lnTo>
                  <a:close/>
                </a:path>
                <a:path w="2258695" h="650875">
                  <a:moveTo>
                    <a:pt x="10668" y="650748"/>
                  </a:moveTo>
                  <a:lnTo>
                    <a:pt x="0" y="605028"/>
                  </a:lnTo>
                  <a:lnTo>
                    <a:pt x="2115299" y="45672"/>
                  </a:lnTo>
                  <a:lnTo>
                    <a:pt x="2127490" y="91388"/>
                  </a:lnTo>
                  <a:lnTo>
                    <a:pt x="10668" y="650748"/>
                  </a:lnTo>
                  <a:close/>
                </a:path>
              </a:pathLst>
            </a:custGeom>
            <a:solidFill>
              <a:srgbClr val="4472C3"/>
            </a:solidFill>
          </p:spPr>
          <p:txBody>
            <a:bodyPr wrap="square" lIns="0" tIns="0" rIns="0" bIns="0" rtlCol="0"/>
            <a:lstStyle/>
            <a:p>
              <a:endParaRPr sz="1191"/>
            </a:p>
          </p:txBody>
        </p:sp>
      </p:grpSp>
      <p:sp>
        <p:nvSpPr>
          <p:cNvPr id="45" name="object 42">
            <a:extLst>
              <a:ext uri="{FF2B5EF4-FFF2-40B4-BE49-F238E27FC236}">
                <a16:creationId xmlns:a16="http://schemas.microsoft.com/office/drawing/2014/main" id="{ABC2701F-37B0-3DA5-363E-EE3E9967D46E}"/>
              </a:ext>
            </a:extLst>
          </p:cNvPr>
          <p:cNvSpPr/>
          <p:nvPr/>
        </p:nvSpPr>
        <p:spPr>
          <a:xfrm>
            <a:off x="6027163" y="4431479"/>
            <a:ext cx="2450726" cy="136572"/>
          </a:xfrm>
          <a:custGeom>
            <a:avLst/>
            <a:gdLst/>
            <a:ahLst/>
            <a:cxnLst/>
            <a:rect l="l" t="t" r="r" b="b"/>
            <a:pathLst>
              <a:path w="3703320" h="206375">
                <a:moveTo>
                  <a:pt x="3703320" y="0"/>
                </a:moveTo>
                <a:lnTo>
                  <a:pt x="3268992" y="0"/>
                </a:lnTo>
                <a:lnTo>
                  <a:pt x="0" y="0"/>
                </a:lnTo>
                <a:lnTo>
                  <a:pt x="0" y="205752"/>
                </a:lnTo>
                <a:lnTo>
                  <a:pt x="3268992" y="205752"/>
                </a:lnTo>
                <a:lnTo>
                  <a:pt x="3703320" y="205752"/>
                </a:lnTo>
                <a:lnTo>
                  <a:pt x="3703320" y="0"/>
                </a:lnTo>
                <a:close/>
              </a:path>
            </a:pathLst>
          </a:custGeom>
          <a:solidFill>
            <a:srgbClr val="FFFF00"/>
          </a:solidFill>
        </p:spPr>
        <p:txBody>
          <a:bodyPr wrap="square" lIns="0" tIns="0" rIns="0" bIns="0" rtlCol="0"/>
          <a:lstStyle/>
          <a:p>
            <a:endParaRPr sz="1191"/>
          </a:p>
        </p:txBody>
      </p:sp>
      <p:sp>
        <p:nvSpPr>
          <p:cNvPr id="46" name="object 43">
            <a:extLst>
              <a:ext uri="{FF2B5EF4-FFF2-40B4-BE49-F238E27FC236}">
                <a16:creationId xmlns:a16="http://schemas.microsoft.com/office/drawing/2014/main" id="{61ECF278-AEBD-EB1F-3317-3719FB2CD218}"/>
              </a:ext>
            </a:extLst>
          </p:cNvPr>
          <p:cNvSpPr txBox="1"/>
          <p:nvPr/>
        </p:nvSpPr>
        <p:spPr>
          <a:xfrm>
            <a:off x="6018771" y="4285892"/>
            <a:ext cx="3009620" cy="669461"/>
          </a:xfrm>
          <a:prstGeom prst="rect">
            <a:avLst/>
          </a:prstGeom>
        </p:spPr>
        <p:txBody>
          <a:bodyPr vert="horz" wrap="square" lIns="0" tIns="7984" rIns="0" bIns="0" rtlCol="0">
            <a:spAutoFit/>
          </a:bodyPr>
          <a:lstStyle/>
          <a:p>
            <a:pPr marL="8405" marR="3362">
              <a:lnSpc>
                <a:spcPct val="101600"/>
              </a:lnSpc>
              <a:spcBef>
                <a:spcPts val="63"/>
              </a:spcBef>
            </a:pPr>
            <a:r>
              <a:rPr sz="860" b="1" dirty="0">
                <a:latin typeface="Calibri"/>
                <a:cs typeface="Calibri"/>
              </a:rPr>
              <a:t>Each </a:t>
            </a:r>
            <a:r>
              <a:rPr sz="860" b="1" spc="3" dirty="0">
                <a:latin typeface="Calibri"/>
                <a:cs typeface="Calibri"/>
              </a:rPr>
              <a:t>cell</a:t>
            </a:r>
            <a:r>
              <a:rPr sz="860" b="1" spc="-10" dirty="0">
                <a:latin typeface="Calibri"/>
                <a:cs typeface="Calibri"/>
              </a:rPr>
              <a:t> </a:t>
            </a:r>
            <a:r>
              <a:rPr sz="860" b="1" dirty="0">
                <a:latin typeface="Calibri"/>
                <a:cs typeface="Calibri"/>
              </a:rPr>
              <a:t>face</a:t>
            </a:r>
            <a:r>
              <a:rPr sz="860" b="1" spc="10" dirty="0">
                <a:latin typeface="Calibri"/>
                <a:cs typeface="Calibri"/>
              </a:rPr>
              <a:t> </a:t>
            </a:r>
            <a:r>
              <a:rPr sz="860" b="1" dirty="0">
                <a:latin typeface="Calibri"/>
                <a:cs typeface="Calibri"/>
              </a:rPr>
              <a:t>profile</a:t>
            </a:r>
            <a:r>
              <a:rPr sz="860" b="1" spc="3" dirty="0">
                <a:latin typeface="Calibri"/>
                <a:cs typeface="Calibri"/>
              </a:rPr>
              <a:t> and</a:t>
            </a:r>
            <a:r>
              <a:rPr sz="860" b="1" spc="10" dirty="0">
                <a:latin typeface="Calibri"/>
                <a:cs typeface="Calibri"/>
              </a:rPr>
              <a:t> </a:t>
            </a:r>
            <a:r>
              <a:rPr sz="860" b="1" dirty="0">
                <a:latin typeface="Calibri"/>
                <a:cs typeface="Calibri"/>
              </a:rPr>
              <a:t>stage-volume</a:t>
            </a:r>
            <a:r>
              <a:rPr sz="860" b="1" spc="3" dirty="0">
                <a:latin typeface="Calibri"/>
                <a:cs typeface="Calibri"/>
              </a:rPr>
              <a:t> curve</a:t>
            </a:r>
            <a:r>
              <a:rPr sz="860" b="1" spc="20" dirty="0">
                <a:latin typeface="Calibri"/>
                <a:cs typeface="Calibri"/>
              </a:rPr>
              <a:t> </a:t>
            </a:r>
            <a:r>
              <a:rPr sz="860" b="1" dirty="0">
                <a:latin typeface="Calibri"/>
                <a:cs typeface="Calibri"/>
              </a:rPr>
              <a:t>is</a:t>
            </a:r>
            <a:r>
              <a:rPr sz="860" b="1" spc="-3" dirty="0">
                <a:latin typeface="Calibri"/>
                <a:cs typeface="Calibri"/>
              </a:rPr>
              <a:t> </a:t>
            </a:r>
            <a:r>
              <a:rPr sz="860" b="1" spc="3" dirty="0">
                <a:latin typeface="Calibri"/>
                <a:cs typeface="Calibri"/>
              </a:rPr>
              <a:t>based</a:t>
            </a:r>
            <a:r>
              <a:rPr sz="860" b="1" spc="7" dirty="0">
                <a:latin typeface="Calibri"/>
                <a:cs typeface="Calibri"/>
              </a:rPr>
              <a:t> on </a:t>
            </a:r>
            <a:r>
              <a:rPr sz="860" b="1" spc="10" dirty="0">
                <a:latin typeface="Calibri"/>
                <a:cs typeface="Calibri"/>
              </a:rPr>
              <a:t> </a:t>
            </a:r>
            <a:r>
              <a:rPr sz="860" b="1" dirty="0">
                <a:latin typeface="Calibri"/>
                <a:cs typeface="Calibri"/>
              </a:rPr>
              <a:t>hundreds</a:t>
            </a:r>
            <a:r>
              <a:rPr sz="860" b="1" spc="17" dirty="0">
                <a:latin typeface="Calibri"/>
                <a:cs typeface="Calibri"/>
              </a:rPr>
              <a:t> </a:t>
            </a:r>
            <a:r>
              <a:rPr sz="860" b="1" dirty="0">
                <a:latin typeface="Calibri"/>
                <a:cs typeface="Calibri"/>
              </a:rPr>
              <a:t>to</a:t>
            </a:r>
            <a:r>
              <a:rPr sz="860" b="1" spc="-7" dirty="0">
                <a:latin typeface="Calibri"/>
                <a:cs typeface="Calibri"/>
              </a:rPr>
              <a:t> </a:t>
            </a:r>
            <a:r>
              <a:rPr sz="860" b="1" spc="3" dirty="0">
                <a:latin typeface="Calibri"/>
                <a:cs typeface="Calibri"/>
              </a:rPr>
              <a:t>thousands</a:t>
            </a:r>
            <a:r>
              <a:rPr sz="860" b="1" spc="26" dirty="0">
                <a:latin typeface="Calibri"/>
                <a:cs typeface="Calibri"/>
              </a:rPr>
              <a:t> </a:t>
            </a:r>
            <a:r>
              <a:rPr sz="860" b="1" dirty="0">
                <a:latin typeface="Calibri"/>
                <a:cs typeface="Calibri"/>
              </a:rPr>
              <a:t>topo-bathymetric</a:t>
            </a:r>
            <a:r>
              <a:rPr sz="860" b="1" spc="30" dirty="0">
                <a:latin typeface="Calibri"/>
                <a:cs typeface="Calibri"/>
              </a:rPr>
              <a:t> </a:t>
            </a:r>
            <a:r>
              <a:rPr sz="860" b="1" dirty="0">
                <a:latin typeface="Calibri"/>
                <a:cs typeface="Calibri"/>
              </a:rPr>
              <a:t>data-points, </a:t>
            </a:r>
            <a:r>
              <a:rPr sz="860" b="1" spc="3" dirty="0">
                <a:latin typeface="Calibri"/>
                <a:cs typeface="Calibri"/>
              </a:rPr>
              <a:t>depending </a:t>
            </a:r>
            <a:r>
              <a:rPr sz="860" b="1" spc="-185" dirty="0">
                <a:latin typeface="Calibri"/>
                <a:cs typeface="Calibri"/>
              </a:rPr>
              <a:t> </a:t>
            </a:r>
            <a:r>
              <a:rPr sz="860" b="1" spc="3" dirty="0">
                <a:latin typeface="Calibri"/>
                <a:cs typeface="Calibri"/>
              </a:rPr>
              <a:t>of</a:t>
            </a:r>
            <a:r>
              <a:rPr sz="860" b="1" spc="-3" dirty="0">
                <a:latin typeface="Calibri"/>
                <a:cs typeface="Calibri"/>
              </a:rPr>
              <a:t> </a:t>
            </a:r>
            <a:r>
              <a:rPr sz="860" b="1" spc="3" dirty="0">
                <a:latin typeface="Calibri"/>
                <a:cs typeface="Calibri"/>
              </a:rPr>
              <a:t>resolution</a:t>
            </a:r>
            <a:r>
              <a:rPr sz="860" b="1" spc="17" dirty="0">
                <a:latin typeface="Calibri"/>
                <a:cs typeface="Calibri"/>
              </a:rPr>
              <a:t> </a:t>
            </a:r>
            <a:r>
              <a:rPr sz="860" b="1" dirty="0">
                <a:latin typeface="Calibri"/>
                <a:cs typeface="Calibri"/>
              </a:rPr>
              <a:t>of</a:t>
            </a:r>
            <a:r>
              <a:rPr sz="860" b="1" spc="7" dirty="0">
                <a:latin typeface="Calibri"/>
                <a:cs typeface="Calibri"/>
              </a:rPr>
              <a:t> </a:t>
            </a:r>
            <a:r>
              <a:rPr sz="860" b="1" spc="3" dirty="0">
                <a:latin typeface="Calibri"/>
                <a:cs typeface="Calibri"/>
              </a:rPr>
              <a:t>underlying</a:t>
            </a:r>
            <a:r>
              <a:rPr sz="860" b="1" spc="20" dirty="0">
                <a:latin typeface="Calibri"/>
                <a:cs typeface="Calibri"/>
              </a:rPr>
              <a:t> </a:t>
            </a:r>
            <a:r>
              <a:rPr sz="860" b="1" spc="-3" dirty="0">
                <a:latin typeface="Calibri"/>
                <a:cs typeface="Calibri"/>
              </a:rPr>
              <a:t>terrain</a:t>
            </a:r>
            <a:r>
              <a:rPr sz="860" b="1" spc="7" dirty="0">
                <a:latin typeface="Calibri"/>
                <a:cs typeface="Calibri"/>
              </a:rPr>
              <a:t> </a:t>
            </a:r>
            <a:r>
              <a:rPr sz="860" b="1" spc="-17" dirty="0">
                <a:latin typeface="Calibri"/>
                <a:cs typeface="Calibri"/>
              </a:rPr>
              <a:t>raster.</a:t>
            </a:r>
            <a:endParaRPr sz="860" dirty="0">
              <a:latin typeface="Calibri"/>
              <a:cs typeface="Calibri"/>
            </a:endParaRPr>
          </a:p>
          <a:p>
            <a:pPr marL="8405" marR="14709">
              <a:lnSpc>
                <a:spcPts val="1046"/>
              </a:lnSpc>
              <a:spcBef>
                <a:spcPts val="40"/>
              </a:spcBef>
            </a:pPr>
            <a:r>
              <a:rPr sz="860" b="1" dirty="0">
                <a:latin typeface="Calibri"/>
                <a:cs typeface="Calibri"/>
              </a:rPr>
              <a:t>Cell</a:t>
            </a:r>
            <a:r>
              <a:rPr sz="860" b="1" spc="10" dirty="0">
                <a:latin typeface="Calibri"/>
                <a:cs typeface="Calibri"/>
              </a:rPr>
              <a:t> </a:t>
            </a:r>
            <a:r>
              <a:rPr sz="860" b="1" dirty="0">
                <a:latin typeface="Calibri"/>
                <a:cs typeface="Calibri"/>
              </a:rPr>
              <a:t>approach</a:t>
            </a:r>
            <a:r>
              <a:rPr sz="860" b="1" spc="20" dirty="0">
                <a:latin typeface="Calibri"/>
                <a:cs typeface="Calibri"/>
              </a:rPr>
              <a:t> </a:t>
            </a:r>
            <a:r>
              <a:rPr sz="860" b="1" dirty="0">
                <a:latin typeface="Calibri"/>
                <a:cs typeface="Calibri"/>
              </a:rPr>
              <a:t>very</a:t>
            </a:r>
            <a:r>
              <a:rPr sz="860" b="1" spc="10" dirty="0">
                <a:latin typeface="Calibri"/>
                <a:cs typeface="Calibri"/>
              </a:rPr>
              <a:t> </a:t>
            </a:r>
            <a:r>
              <a:rPr sz="860" b="1" dirty="0">
                <a:latin typeface="Calibri"/>
                <a:cs typeface="Calibri"/>
              </a:rPr>
              <a:t>efficiently</a:t>
            </a:r>
            <a:r>
              <a:rPr sz="860" b="1" spc="13" dirty="0">
                <a:latin typeface="Calibri"/>
                <a:cs typeface="Calibri"/>
              </a:rPr>
              <a:t> </a:t>
            </a:r>
            <a:r>
              <a:rPr sz="860" b="1" dirty="0">
                <a:latin typeface="Calibri"/>
                <a:cs typeface="Calibri"/>
              </a:rPr>
              <a:t>discretizes</a:t>
            </a:r>
            <a:r>
              <a:rPr sz="860" b="1" spc="10" dirty="0">
                <a:latin typeface="Calibri"/>
                <a:cs typeface="Calibri"/>
              </a:rPr>
              <a:t> </a:t>
            </a:r>
            <a:r>
              <a:rPr sz="860" b="1" spc="3" dirty="0">
                <a:latin typeface="Calibri"/>
                <a:cs typeface="Calibri"/>
              </a:rPr>
              <a:t>space including</a:t>
            </a:r>
            <a:r>
              <a:rPr sz="860" b="1" spc="13" dirty="0">
                <a:latin typeface="Calibri"/>
                <a:cs typeface="Calibri"/>
              </a:rPr>
              <a:t> </a:t>
            </a:r>
            <a:r>
              <a:rPr sz="860" b="1" dirty="0">
                <a:latin typeface="Calibri"/>
                <a:cs typeface="Calibri"/>
              </a:rPr>
              <a:t>complex </a:t>
            </a:r>
            <a:r>
              <a:rPr sz="860" b="1" spc="-185" dirty="0">
                <a:latin typeface="Calibri"/>
                <a:cs typeface="Calibri"/>
              </a:rPr>
              <a:t> </a:t>
            </a:r>
            <a:r>
              <a:rPr sz="860" b="1" spc="-3" dirty="0">
                <a:latin typeface="Calibri"/>
                <a:cs typeface="Calibri"/>
              </a:rPr>
              <a:t>terrain</a:t>
            </a:r>
            <a:r>
              <a:rPr sz="860" b="1" spc="7" dirty="0">
                <a:latin typeface="Calibri"/>
                <a:cs typeface="Calibri"/>
              </a:rPr>
              <a:t> &amp;</a:t>
            </a:r>
            <a:r>
              <a:rPr sz="860" b="1" spc="-10" dirty="0">
                <a:latin typeface="Calibri"/>
                <a:cs typeface="Calibri"/>
              </a:rPr>
              <a:t> </a:t>
            </a:r>
            <a:r>
              <a:rPr sz="860" b="1" dirty="0">
                <a:latin typeface="Calibri"/>
                <a:cs typeface="Calibri"/>
              </a:rPr>
              <a:t>surface</a:t>
            </a:r>
            <a:r>
              <a:rPr sz="860" b="1" spc="20" dirty="0">
                <a:latin typeface="Calibri"/>
                <a:cs typeface="Calibri"/>
              </a:rPr>
              <a:t> </a:t>
            </a:r>
            <a:r>
              <a:rPr sz="860" b="1" dirty="0">
                <a:latin typeface="Calibri"/>
                <a:cs typeface="Calibri"/>
              </a:rPr>
              <a:t>roughness.</a:t>
            </a:r>
            <a:endParaRPr sz="86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7495" y="1338538"/>
            <a:ext cx="3852582" cy="699270"/>
          </a:xfrm>
          <a:prstGeom prst="rect">
            <a:avLst/>
          </a:prstGeom>
        </p:spPr>
        <p:txBody>
          <a:bodyPr vert="horz" wrap="square" lIns="0" tIns="28995" rIns="0" bIns="0" rtlCol="0">
            <a:spAutoFit/>
          </a:bodyPr>
          <a:lstStyle/>
          <a:p>
            <a:pPr marL="133217" indent="-125232">
              <a:spcBef>
                <a:spcPts val="228"/>
              </a:spcBef>
              <a:buFont typeface="Arial"/>
              <a:buChar char="•"/>
              <a:tabLst>
                <a:tab pos="133637" algn="l"/>
              </a:tabLst>
            </a:pPr>
            <a:r>
              <a:rPr sz="1522" dirty="0">
                <a:latin typeface="Calibri"/>
                <a:cs typeface="Calibri"/>
              </a:rPr>
              <a:t>Computed</a:t>
            </a:r>
            <a:r>
              <a:rPr sz="1522" spc="-20" dirty="0">
                <a:latin typeface="Calibri"/>
                <a:cs typeface="Calibri"/>
              </a:rPr>
              <a:t> </a:t>
            </a:r>
            <a:r>
              <a:rPr sz="1522" spc="3" dirty="0">
                <a:latin typeface="Calibri"/>
                <a:cs typeface="Calibri"/>
              </a:rPr>
              <a:t>(once</a:t>
            </a:r>
            <a:r>
              <a:rPr sz="1522" spc="-3" dirty="0">
                <a:latin typeface="Calibri"/>
                <a:cs typeface="Calibri"/>
              </a:rPr>
              <a:t> </a:t>
            </a:r>
            <a:r>
              <a:rPr sz="1522" dirty="0">
                <a:latin typeface="Calibri"/>
                <a:cs typeface="Calibri"/>
              </a:rPr>
              <a:t>and</a:t>
            </a:r>
            <a:r>
              <a:rPr sz="1522" spc="10" dirty="0">
                <a:latin typeface="Calibri"/>
                <a:cs typeface="Calibri"/>
              </a:rPr>
              <a:t> </a:t>
            </a:r>
            <a:r>
              <a:rPr sz="1522" spc="-7" dirty="0">
                <a:latin typeface="Calibri"/>
                <a:cs typeface="Calibri"/>
              </a:rPr>
              <a:t>stored</a:t>
            </a:r>
            <a:r>
              <a:rPr sz="1522" dirty="0">
                <a:latin typeface="Calibri"/>
                <a:cs typeface="Calibri"/>
              </a:rPr>
              <a:t> </a:t>
            </a:r>
            <a:r>
              <a:rPr sz="1522" spc="3" dirty="0">
                <a:latin typeface="Calibri"/>
                <a:cs typeface="Calibri"/>
              </a:rPr>
              <a:t>in</a:t>
            </a:r>
            <a:r>
              <a:rPr sz="1522" spc="-3" dirty="0">
                <a:latin typeface="Calibri"/>
                <a:cs typeface="Calibri"/>
              </a:rPr>
              <a:t> </a:t>
            </a:r>
            <a:r>
              <a:rPr sz="1522" dirty="0">
                <a:latin typeface="Calibri"/>
                <a:cs typeface="Calibri"/>
              </a:rPr>
              <a:t>geometry</a:t>
            </a:r>
            <a:r>
              <a:rPr sz="1522" spc="-26" dirty="0">
                <a:latin typeface="Calibri"/>
                <a:cs typeface="Calibri"/>
              </a:rPr>
              <a:t> </a:t>
            </a:r>
            <a:r>
              <a:rPr sz="1522" spc="3" dirty="0">
                <a:latin typeface="Calibri"/>
                <a:cs typeface="Calibri"/>
              </a:rPr>
              <a:t>*.hdf)</a:t>
            </a:r>
            <a:endParaRPr sz="1522" dirty="0">
              <a:latin typeface="Calibri"/>
              <a:cs typeface="Calibri"/>
            </a:endParaRPr>
          </a:p>
          <a:p>
            <a:pPr marL="382421" lvl="1" indent="-124392">
              <a:spcBef>
                <a:spcPts val="152"/>
              </a:spcBef>
              <a:buFont typeface="Arial"/>
              <a:buChar char="•"/>
              <a:tabLst>
                <a:tab pos="382841" algn="l"/>
              </a:tabLst>
            </a:pPr>
            <a:r>
              <a:rPr sz="1291" spc="3" dirty="0">
                <a:latin typeface="Calibri"/>
                <a:cs typeface="Calibri"/>
              </a:rPr>
              <a:t>From</a:t>
            </a:r>
            <a:r>
              <a:rPr sz="1291" spc="-10" dirty="0">
                <a:latin typeface="Calibri"/>
                <a:cs typeface="Calibri"/>
              </a:rPr>
              <a:t> </a:t>
            </a:r>
            <a:r>
              <a:rPr sz="1291" spc="7" dirty="0">
                <a:latin typeface="Calibri"/>
                <a:cs typeface="Calibri"/>
              </a:rPr>
              <a:t>RAS</a:t>
            </a:r>
            <a:r>
              <a:rPr sz="1291" spc="-10" dirty="0">
                <a:latin typeface="Calibri"/>
                <a:cs typeface="Calibri"/>
              </a:rPr>
              <a:t> </a:t>
            </a:r>
            <a:r>
              <a:rPr sz="1291" spc="7" dirty="0">
                <a:latin typeface="Calibri"/>
                <a:cs typeface="Calibri"/>
              </a:rPr>
              <a:t>Mapper</a:t>
            </a:r>
            <a:endParaRPr sz="1291" dirty="0">
              <a:latin typeface="Calibri"/>
              <a:cs typeface="Calibri"/>
            </a:endParaRPr>
          </a:p>
          <a:p>
            <a:pPr marL="382421" lvl="1" indent="-124392">
              <a:spcBef>
                <a:spcPts val="135"/>
              </a:spcBef>
              <a:buFont typeface="Arial"/>
              <a:buChar char="•"/>
              <a:tabLst>
                <a:tab pos="382841" algn="l"/>
              </a:tabLst>
            </a:pPr>
            <a:r>
              <a:rPr sz="1291" dirty="0">
                <a:latin typeface="Calibri"/>
                <a:cs typeface="Calibri"/>
              </a:rPr>
              <a:t>Before</a:t>
            </a:r>
            <a:r>
              <a:rPr sz="1291" spc="-23" dirty="0">
                <a:latin typeface="Calibri"/>
                <a:cs typeface="Calibri"/>
              </a:rPr>
              <a:t> </a:t>
            </a:r>
            <a:r>
              <a:rPr sz="1291" spc="3" dirty="0">
                <a:latin typeface="Calibri"/>
                <a:cs typeface="Calibri"/>
              </a:rPr>
              <a:t>unsteady-flow</a:t>
            </a:r>
            <a:r>
              <a:rPr sz="1291" spc="-3" dirty="0">
                <a:latin typeface="Calibri"/>
                <a:cs typeface="Calibri"/>
              </a:rPr>
              <a:t> </a:t>
            </a:r>
            <a:r>
              <a:rPr sz="1291" spc="7" dirty="0">
                <a:latin typeface="Calibri"/>
                <a:cs typeface="Calibri"/>
              </a:rPr>
              <a:t>simulation</a:t>
            </a:r>
            <a:endParaRPr sz="1291" dirty="0">
              <a:latin typeface="Calibri"/>
              <a:cs typeface="Calibri"/>
            </a:endParaRPr>
          </a:p>
        </p:txBody>
      </p:sp>
      <p:pic>
        <p:nvPicPr>
          <p:cNvPr id="4" name="object 4"/>
          <p:cNvPicPr/>
          <p:nvPr/>
        </p:nvPicPr>
        <p:blipFill>
          <a:blip r:embed="rId2" cstate="print"/>
          <a:stretch>
            <a:fillRect/>
          </a:stretch>
        </p:blipFill>
        <p:spPr>
          <a:xfrm>
            <a:off x="3082666" y="2351087"/>
            <a:ext cx="2345839" cy="1873847"/>
          </a:xfrm>
          <a:prstGeom prst="rect">
            <a:avLst/>
          </a:prstGeom>
        </p:spPr>
      </p:pic>
      <p:pic>
        <p:nvPicPr>
          <p:cNvPr id="5" name="object 5"/>
          <p:cNvPicPr/>
          <p:nvPr/>
        </p:nvPicPr>
        <p:blipFill>
          <a:blip r:embed="rId3" cstate="print"/>
          <a:stretch>
            <a:fillRect/>
          </a:stretch>
        </p:blipFill>
        <p:spPr>
          <a:xfrm>
            <a:off x="1231201" y="2351087"/>
            <a:ext cx="1721559" cy="1222337"/>
          </a:xfrm>
          <a:prstGeom prst="rect">
            <a:avLst/>
          </a:prstGeom>
        </p:spPr>
      </p:pic>
      <p:sp>
        <p:nvSpPr>
          <p:cNvPr id="6" name="object 6"/>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36</a:t>
            </a:fld>
            <a:endParaRPr spc="-3" dirty="0"/>
          </a:p>
        </p:txBody>
      </p:sp>
      <p:sp>
        <p:nvSpPr>
          <p:cNvPr id="9" name="object 2">
            <a:extLst>
              <a:ext uri="{FF2B5EF4-FFF2-40B4-BE49-F238E27FC236}">
                <a16:creationId xmlns:a16="http://schemas.microsoft.com/office/drawing/2014/main" id="{954164E7-A0AD-A979-D839-AB00E3FFE124}"/>
              </a:ext>
            </a:extLst>
          </p:cNvPr>
          <p:cNvSpPr txBox="1">
            <a:spLocks/>
          </p:cNvSpPr>
          <p:nvPr/>
        </p:nvSpPr>
        <p:spPr>
          <a:xfrm>
            <a:off x="656226" y="425556"/>
            <a:ext cx="6682202" cy="378032"/>
          </a:xfrm>
          <a:prstGeom prst="rect">
            <a:avLst/>
          </a:prstGeom>
        </p:spPr>
        <p:txBody>
          <a:bodyPr vert="horz" wrap="square" lIns="0" tIns="11346" rIns="0" bIns="0" rtlCol="0" anchor="ctr">
            <a:spAutoFit/>
          </a:bodyPr>
          <a:lstStyle>
            <a:lvl1pPr algn="l" defTabSz="457200" rtl="0" eaLnBrk="1" latinLnBrk="0" hangingPunct="1">
              <a:spcBef>
                <a:spcPct val="0"/>
              </a:spcBef>
              <a:buNone/>
              <a:defRPr sz="4400" kern="1200">
                <a:solidFill>
                  <a:srgbClr val="FFFFFF"/>
                </a:solidFill>
                <a:latin typeface="Arial"/>
                <a:ea typeface="+mj-ea"/>
                <a:cs typeface="Arial"/>
              </a:defRPr>
            </a:lvl1pPr>
          </a:lstStyle>
          <a:p>
            <a:pPr marL="8405">
              <a:spcBef>
                <a:spcPts val="89"/>
              </a:spcBef>
            </a:pPr>
            <a:r>
              <a:rPr lang="en-US" sz="2382" spc="-17"/>
              <a:t>Hydraulic</a:t>
            </a:r>
            <a:r>
              <a:rPr lang="en-US" sz="2382" spc="-20"/>
              <a:t> </a:t>
            </a:r>
            <a:r>
              <a:rPr lang="en-US" sz="2382" spc="-17"/>
              <a:t>Property</a:t>
            </a:r>
            <a:r>
              <a:rPr lang="en-US" sz="2382" spc="-7"/>
              <a:t> </a:t>
            </a:r>
            <a:r>
              <a:rPr lang="en-US" sz="2382" spc="-36"/>
              <a:t>Tables and terrain information</a:t>
            </a:r>
            <a:endParaRPr lang="en-US" sz="2382" dirty="0"/>
          </a:p>
        </p:txBody>
      </p:sp>
      <p:sp>
        <p:nvSpPr>
          <p:cNvPr id="11" name="TextBox 10">
            <a:extLst>
              <a:ext uri="{FF2B5EF4-FFF2-40B4-BE49-F238E27FC236}">
                <a16:creationId xmlns:a16="http://schemas.microsoft.com/office/drawing/2014/main" id="{AFCD7435-70C1-FA79-1BF1-C11C5EA9E8E4}"/>
              </a:ext>
            </a:extLst>
          </p:cNvPr>
          <p:cNvSpPr txBox="1"/>
          <p:nvPr/>
        </p:nvSpPr>
        <p:spPr>
          <a:xfrm>
            <a:off x="3429000" y="4533278"/>
            <a:ext cx="4724400" cy="369332"/>
          </a:xfrm>
          <a:prstGeom prst="rect">
            <a:avLst/>
          </a:prstGeom>
          <a:noFill/>
        </p:spPr>
        <p:txBody>
          <a:bodyPr wrap="square">
            <a:spAutoFit/>
          </a:bodyPr>
          <a:lstStyle/>
          <a:p>
            <a:r>
              <a:rPr lang="it-IT" sz="1800" dirty="0" err="1">
                <a:latin typeface="Calibri"/>
                <a:cs typeface="Calibri"/>
              </a:rPr>
              <a:t>This</a:t>
            </a:r>
            <a:r>
              <a:rPr lang="it-IT" sz="1800" dirty="0">
                <a:latin typeface="Calibri"/>
                <a:cs typeface="Calibri"/>
              </a:rPr>
              <a:t> MUST be </a:t>
            </a:r>
            <a:r>
              <a:rPr lang="it-IT" sz="1800" dirty="0" err="1">
                <a:latin typeface="Calibri"/>
                <a:cs typeface="Calibri"/>
              </a:rPr>
              <a:t>done</a:t>
            </a:r>
            <a:r>
              <a:rPr lang="it-IT" sz="1800" dirty="0">
                <a:latin typeface="Calibri"/>
                <a:cs typeface="Calibri"/>
              </a:rPr>
              <a:t> in </a:t>
            </a:r>
            <a:r>
              <a:rPr lang="it-IT" sz="1800" dirty="0" err="1">
                <a:latin typeface="Calibri"/>
                <a:cs typeface="Calibri"/>
              </a:rPr>
              <a:t>order</a:t>
            </a:r>
            <a:r>
              <a:rPr lang="it-IT" sz="1800" dirty="0">
                <a:latin typeface="Calibri"/>
                <a:cs typeface="Calibri"/>
              </a:rPr>
              <a:t> for </a:t>
            </a:r>
            <a:r>
              <a:rPr lang="it-IT" sz="1800" dirty="0" err="1">
                <a:latin typeface="Calibri"/>
                <a:cs typeface="Calibri"/>
              </a:rPr>
              <a:t>hecras</a:t>
            </a:r>
            <a:r>
              <a:rPr lang="it-IT" sz="1800" dirty="0">
                <a:latin typeface="Calibri"/>
                <a:cs typeface="Calibri"/>
              </a:rPr>
              <a:t> to work</a:t>
            </a:r>
            <a:endParaRPr lang="it-IT"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7738" y="425556"/>
            <a:ext cx="3354662" cy="378032"/>
          </a:xfrm>
          <a:prstGeom prst="rect">
            <a:avLst/>
          </a:prstGeom>
        </p:spPr>
        <p:txBody>
          <a:bodyPr vert="horz" wrap="square" lIns="0" tIns="11346" rIns="0" bIns="0" rtlCol="0" anchor="ctr">
            <a:spAutoFit/>
          </a:bodyPr>
          <a:lstStyle/>
          <a:p>
            <a:pPr marL="8405">
              <a:spcBef>
                <a:spcPts val="89"/>
              </a:spcBef>
            </a:pPr>
            <a:r>
              <a:rPr sz="2382" dirty="0"/>
              <a:t>Mesh</a:t>
            </a:r>
            <a:r>
              <a:rPr sz="2382" spc="-56" dirty="0"/>
              <a:t> </a:t>
            </a:r>
            <a:r>
              <a:rPr sz="2382" spc="-13" dirty="0"/>
              <a:t>Limitations</a:t>
            </a:r>
            <a:endParaRPr sz="2382" dirty="0"/>
          </a:p>
        </p:txBody>
      </p:sp>
      <p:sp>
        <p:nvSpPr>
          <p:cNvPr id="4" name="object 4"/>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37</a:t>
            </a:fld>
            <a:endParaRPr spc="-3" dirty="0"/>
          </a:p>
        </p:txBody>
      </p:sp>
      <p:sp>
        <p:nvSpPr>
          <p:cNvPr id="3" name="object 3"/>
          <p:cNvSpPr txBox="1"/>
          <p:nvPr/>
        </p:nvSpPr>
        <p:spPr>
          <a:xfrm>
            <a:off x="496823" y="1312910"/>
            <a:ext cx="5296040" cy="1258840"/>
          </a:xfrm>
          <a:prstGeom prst="rect">
            <a:avLst/>
          </a:prstGeom>
        </p:spPr>
        <p:txBody>
          <a:bodyPr vert="horz" wrap="square" lIns="0" tIns="55469" rIns="0" bIns="0" rtlCol="0">
            <a:spAutoFit/>
          </a:bodyPr>
          <a:lstStyle/>
          <a:p>
            <a:pPr marL="133217" indent="-125232">
              <a:spcBef>
                <a:spcPts val="437"/>
              </a:spcBef>
              <a:buFont typeface="Arial"/>
              <a:buChar char="•"/>
              <a:tabLst>
                <a:tab pos="133637" algn="l"/>
              </a:tabLst>
            </a:pPr>
            <a:r>
              <a:rPr sz="1522" spc="7" dirty="0">
                <a:latin typeface="Calibri"/>
                <a:cs typeface="Calibri"/>
              </a:rPr>
              <a:t>One</a:t>
            </a:r>
            <a:r>
              <a:rPr sz="1522" spc="-7" dirty="0">
                <a:latin typeface="Calibri"/>
                <a:cs typeface="Calibri"/>
              </a:rPr>
              <a:t> </a:t>
            </a:r>
            <a:r>
              <a:rPr sz="1522" spc="-10" dirty="0">
                <a:latin typeface="Calibri"/>
                <a:cs typeface="Calibri"/>
              </a:rPr>
              <a:t>face</a:t>
            </a:r>
            <a:r>
              <a:rPr sz="1522" spc="-7" dirty="0">
                <a:latin typeface="Calibri"/>
                <a:cs typeface="Calibri"/>
              </a:rPr>
              <a:t> </a:t>
            </a:r>
            <a:r>
              <a:rPr sz="1522" dirty="0">
                <a:latin typeface="Calibri"/>
                <a:cs typeface="Calibri"/>
              </a:rPr>
              <a:t>between</a:t>
            </a:r>
            <a:r>
              <a:rPr sz="1522" spc="-17" dirty="0">
                <a:latin typeface="Calibri"/>
                <a:cs typeface="Calibri"/>
              </a:rPr>
              <a:t> </a:t>
            </a:r>
            <a:r>
              <a:rPr sz="1522" dirty="0">
                <a:latin typeface="Calibri"/>
                <a:cs typeface="Calibri"/>
              </a:rPr>
              <a:t>cells</a:t>
            </a:r>
            <a:r>
              <a:rPr sz="1522" spc="3" dirty="0">
                <a:latin typeface="Calibri"/>
                <a:cs typeface="Calibri"/>
              </a:rPr>
              <a:t> –</a:t>
            </a:r>
            <a:r>
              <a:rPr sz="1522" spc="-10" dirty="0">
                <a:latin typeface="Calibri"/>
                <a:cs typeface="Calibri"/>
              </a:rPr>
              <a:t> </a:t>
            </a:r>
            <a:r>
              <a:rPr sz="1522" spc="-3" dirty="0">
                <a:latin typeface="Calibri"/>
                <a:cs typeface="Calibri"/>
              </a:rPr>
              <a:t>even </a:t>
            </a:r>
            <a:r>
              <a:rPr sz="1522" spc="7" dirty="0">
                <a:latin typeface="Calibri"/>
                <a:cs typeface="Calibri"/>
              </a:rPr>
              <a:t>on</a:t>
            </a:r>
            <a:r>
              <a:rPr sz="1522" spc="-17" dirty="0">
                <a:latin typeface="Calibri"/>
                <a:cs typeface="Calibri"/>
              </a:rPr>
              <a:t> </a:t>
            </a:r>
            <a:r>
              <a:rPr sz="1522" dirty="0">
                <a:latin typeface="Calibri"/>
                <a:cs typeface="Calibri"/>
              </a:rPr>
              <a:t>perimeter</a:t>
            </a:r>
          </a:p>
          <a:p>
            <a:pPr marL="133217" indent="-125232">
              <a:spcBef>
                <a:spcPts val="374"/>
              </a:spcBef>
              <a:buFont typeface="Arial"/>
              <a:buChar char="•"/>
              <a:tabLst>
                <a:tab pos="133637" algn="l"/>
              </a:tabLst>
            </a:pPr>
            <a:r>
              <a:rPr sz="1522" dirty="0">
                <a:latin typeface="Calibri"/>
                <a:cs typeface="Calibri"/>
              </a:rPr>
              <a:t>Only</a:t>
            </a:r>
            <a:r>
              <a:rPr sz="1522" spc="3" dirty="0">
                <a:latin typeface="Calibri"/>
                <a:cs typeface="Calibri"/>
              </a:rPr>
              <a:t> </a:t>
            </a:r>
            <a:r>
              <a:rPr sz="1522" dirty="0">
                <a:latin typeface="Calibri"/>
                <a:cs typeface="Calibri"/>
              </a:rPr>
              <a:t>one</a:t>
            </a:r>
            <a:r>
              <a:rPr sz="1522" spc="-3" dirty="0">
                <a:latin typeface="Calibri"/>
                <a:cs typeface="Calibri"/>
              </a:rPr>
              <a:t> </a:t>
            </a:r>
            <a:r>
              <a:rPr sz="1522" dirty="0">
                <a:latin typeface="Calibri"/>
                <a:cs typeface="Calibri"/>
              </a:rPr>
              <a:t>boundary</a:t>
            </a:r>
            <a:r>
              <a:rPr sz="1522" spc="7" dirty="0">
                <a:latin typeface="Calibri"/>
                <a:cs typeface="Calibri"/>
              </a:rPr>
              <a:t> </a:t>
            </a:r>
            <a:r>
              <a:rPr sz="1522" dirty="0">
                <a:latin typeface="Calibri"/>
                <a:cs typeface="Calibri"/>
              </a:rPr>
              <a:t>condition</a:t>
            </a:r>
            <a:r>
              <a:rPr sz="1522" spc="-17" dirty="0">
                <a:latin typeface="Calibri"/>
                <a:cs typeface="Calibri"/>
              </a:rPr>
              <a:t> </a:t>
            </a:r>
            <a:r>
              <a:rPr sz="1522" dirty="0">
                <a:latin typeface="Calibri"/>
                <a:cs typeface="Calibri"/>
              </a:rPr>
              <a:t>per</a:t>
            </a:r>
            <a:r>
              <a:rPr sz="1522" spc="-3" dirty="0">
                <a:latin typeface="Calibri"/>
                <a:cs typeface="Calibri"/>
              </a:rPr>
              <a:t> </a:t>
            </a:r>
            <a:r>
              <a:rPr sz="1522" spc="-7" dirty="0">
                <a:latin typeface="Calibri"/>
                <a:cs typeface="Calibri"/>
              </a:rPr>
              <a:t>Face</a:t>
            </a:r>
            <a:endParaRPr sz="1522" dirty="0">
              <a:latin typeface="Calibri"/>
              <a:cs typeface="Calibri"/>
            </a:endParaRPr>
          </a:p>
          <a:p>
            <a:pPr marL="133217" indent="-125232">
              <a:spcBef>
                <a:spcPts val="364"/>
              </a:spcBef>
              <a:buFont typeface="Arial"/>
              <a:buChar char="•"/>
              <a:tabLst>
                <a:tab pos="133637" algn="l"/>
              </a:tabLst>
            </a:pPr>
            <a:r>
              <a:rPr sz="1522" spc="-7" dirty="0">
                <a:latin typeface="Calibri"/>
                <a:cs typeface="Calibri"/>
              </a:rPr>
              <a:t>Except</a:t>
            </a:r>
            <a:r>
              <a:rPr sz="1522" spc="-3" dirty="0">
                <a:latin typeface="Calibri"/>
                <a:cs typeface="Calibri"/>
              </a:rPr>
              <a:t> </a:t>
            </a:r>
            <a:r>
              <a:rPr sz="1522" spc="-10" dirty="0">
                <a:latin typeface="Calibri"/>
                <a:cs typeface="Calibri"/>
              </a:rPr>
              <a:t>for</a:t>
            </a:r>
            <a:r>
              <a:rPr sz="1522" spc="-26" dirty="0">
                <a:latin typeface="Calibri"/>
                <a:cs typeface="Calibri"/>
              </a:rPr>
              <a:t> </a:t>
            </a:r>
            <a:r>
              <a:rPr sz="1522" spc="-7" dirty="0">
                <a:latin typeface="Calibri"/>
                <a:cs typeface="Calibri"/>
              </a:rPr>
              <a:t>Lateral</a:t>
            </a:r>
            <a:r>
              <a:rPr sz="1522" spc="-10" dirty="0">
                <a:latin typeface="Calibri"/>
                <a:cs typeface="Calibri"/>
              </a:rPr>
              <a:t> </a:t>
            </a:r>
            <a:r>
              <a:rPr sz="1522" spc="-3" dirty="0">
                <a:latin typeface="Calibri"/>
                <a:cs typeface="Calibri"/>
              </a:rPr>
              <a:t>structures</a:t>
            </a:r>
            <a:endParaRPr sz="1522" dirty="0">
              <a:latin typeface="Calibri"/>
              <a:cs typeface="Calibri"/>
            </a:endParaRPr>
          </a:p>
          <a:p>
            <a:pPr marL="382421" marR="3362" lvl="1" indent="-124392">
              <a:lnSpc>
                <a:spcPts val="1416"/>
              </a:lnSpc>
              <a:spcBef>
                <a:spcPts val="311"/>
              </a:spcBef>
              <a:buFont typeface="Arial"/>
              <a:buChar char="•"/>
              <a:tabLst>
                <a:tab pos="382841" algn="l"/>
              </a:tabLst>
            </a:pPr>
            <a:r>
              <a:rPr sz="1291" spc="-3" dirty="0">
                <a:latin typeface="Calibri"/>
                <a:cs typeface="Calibri"/>
              </a:rPr>
              <a:t>Lateral </a:t>
            </a:r>
            <a:r>
              <a:rPr sz="1291" spc="3" dirty="0">
                <a:latin typeface="Calibri"/>
                <a:cs typeface="Calibri"/>
              </a:rPr>
              <a:t>structures </a:t>
            </a:r>
            <a:r>
              <a:rPr sz="1291" dirty="0">
                <a:latin typeface="Calibri"/>
                <a:cs typeface="Calibri"/>
              </a:rPr>
              <a:t>can stop </a:t>
            </a:r>
            <a:r>
              <a:rPr sz="1291" spc="7" dirty="0">
                <a:latin typeface="Calibri"/>
                <a:cs typeface="Calibri"/>
              </a:rPr>
              <a:t>and </a:t>
            </a:r>
            <a:r>
              <a:rPr sz="1291" dirty="0">
                <a:latin typeface="Calibri"/>
                <a:cs typeface="Calibri"/>
              </a:rPr>
              <a:t>start </a:t>
            </a:r>
            <a:r>
              <a:rPr sz="1291" spc="3" dirty="0">
                <a:latin typeface="Calibri"/>
                <a:cs typeface="Calibri"/>
              </a:rPr>
              <a:t>on </a:t>
            </a:r>
            <a:r>
              <a:rPr sz="1291" spc="7" dirty="0">
                <a:latin typeface="Calibri"/>
                <a:cs typeface="Calibri"/>
              </a:rPr>
              <a:t>the </a:t>
            </a:r>
            <a:r>
              <a:rPr sz="1291" spc="10" dirty="0">
                <a:latin typeface="Calibri"/>
                <a:cs typeface="Calibri"/>
              </a:rPr>
              <a:t>same 2D </a:t>
            </a:r>
            <a:r>
              <a:rPr sz="1291" dirty="0">
                <a:latin typeface="Calibri"/>
                <a:cs typeface="Calibri"/>
              </a:rPr>
              <a:t>external Face, </a:t>
            </a:r>
            <a:r>
              <a:rPr sz="1291" spc="10" dirty="0">
                <a:latin typeface="Calibri"/>
                <a:cs typeface="Calibri"/>
              </a:rPr>
              <a:t>when </a:t>
            </a:r>
            <a:r>
              <a:rPr sz="1291" spc="-285" dirty="0">
                <a:latin typeface="Calibri"/>
                <a:cs typeface="Calibri"/>
              </a:rPr>
              <a:t> </a:t>
            </a:r>
            <a:r>
              <a:rPr sz="1291" spc="7" dirty="0">
                <a:latin typeface="Calibri"/>
                <a:cs typeface="Calibri"/>
              </a:rPr>
              <a:t>connecting</a:t>
            </a:r>
            <a:r>
              <a:rPr sz="1291" spc="-10" dirty="0">
                <a:latin typeface="Calibri"/>
                <a:cs typeface="Calibri"/>
              </a:rPr>
              <a:t> </a:t>
            </a:r>
            <a:r>
              <a:rPr sz="1291" spc="10" dirty="0">
                <a:latin typeface="Calibri"/>
                <a:cs typeface="Calibri"/>
              </a:rPr>
              <a:t>1D</a:t>
            </a:r>
            <a:r>
              <a:rPr sz="1291" spc="-13" dirty="0">
                <a:latin typeface="Calibri"/>
                <a:cs typeface="Calibri"/>
              </a:rPr>
              <a:t> </a:t>
            </a:r>
            <a:r>
              <a:rPr sz="1291" spc="3" dirty="0">
                <a:latin typeface="Calibri"/>
                <a:cs typeface="Calibri"/>
              </a:rPr>
              <a:t>reach</a:t>
            </a:r>
            <a:r>
              <a:rPr sz="1291" dirty="0">
                <a:latin typeface="Calibri"/>
                <a:cs typeface="Calibri"/>
              </a:rPr>
              <a:t> </a:t>
            </a:r>
            <a:r>
              <a:rPr sz="1291" spc="-3" dirty="0">
                <a:latin typeface="Calibri"/>
                <a:cs typeface="Calibri"/>
              </a:rPr>
              <a:t>to</a:t>
            </a:r>
            <a:r>
              <a:rPr sz="1291" dirty="0">
                <a:latin typeface="Calibri"/>
                <a:cs typeface="Calibri"/>
              </a:rPr>
              <a:t> </a:t>
            </a:r>
            <a:r>
              <a:rPr sz="1291" spc="7" dirty="0">
                <a:latin typeface="Calibri"/>
                <a:cs typeface="Calibri"/>
              </a:rPr>
              <a:t>a</a:t>
            </a:r>
            <a:r>
              <a:rPr sz="1291" spc="-3" dirty="0">
                <a:latin typeface="Calibri"/>
                <a:cs typeface="Calibri"/>
              </a:rPr>
              <a:t> </a:t>
            </a:r>
            <a:r>
              <a:rPr sz="1291" spc="10" dirty="0">
                <a:latin typeface="Calibri"/>
                <a:cs typeface="Calibri"/>
              </a:rPr>
              <a:t>2D</a:t>
            </a:r>
            <a:r>
              <a:rPr sz="1291" dirty="0">
                <a:latin typeface="Calibri"/>
                <a:cs typeface="Calibri"/>
              </a:rPr>
              <a:t> </a:t>
            </a:r>
            <a:r>
              <a:rPr sz="1291" spc="3" dirty="0">
                <a:latin typeface="Calibri"/>
                <a:cs typeface="Calibri"/>
              </a:rPr>
              <a:t>area.</a:t>
            </a:r>
            <a:endParaRPr sz="1291" dirty="0">
              <a:latin typeface="Calibri"/>
              <a:cs typeface="Calibri"/>
            </a:endParaRPr>
          </a:p>
        </p:txBody>
      </p:sp>
      <p:sp>
        <p:nvSpPr>
          <p:cNvPr id="5" name="object 3">
            <a:extLst>
              <a:ext uri="{FF2B5EF4-FFF2-40B4-BE49-F238E27FC236}">
                <a16:creationId xmlns:a16="http://schemas.microsoft.com/office/drawing/2014/main" id="{D0BC7661-8C04-29F3-1F56-CD8F81498C7D}"/>
              </a:ext>
            </a:extLst>
          </p:cNvPr>
          <p:cNvSpPr txBox="1"/>
          <p:nvPr/>
        </p:nvSpPr>
        <p:spPr>
          <a:xfrm>
            <a:off x="465454" y="3134791"/>
            <a:ext cx="3639230" cy="1563988"/>
          </a:xfrm>
          <a:prstGeom prst="rect">
            <a:avLst/>
          </a:prstGeom>
        </p:spPr>
        <p:txBody>
          <a:bodyPr vert="horz" wrap="square" lIns="0" tIns="55469" rIns="0" bIns="0" rtlCol="0">
            <a:spAutoFit/>
          </a:bodyPr>
          <a:lstStyle/>
          <a:p>
            <a:pPr marL="7985">
              <a:spcBef>
                <a:spcPts val="437"/>
              </a:spcBef>
              <a:tabLst>
                <a:tab pos="133637" algn="l"/>
              </a:tabLst>
            </a:pPr>
            <a:r>
              <a:rPr lang="it-IT" sz="1522" spc="-3" dirty="0">
                <a:latin typeface="Calibri"/>
                <a:cs typeface="Calibri"/>
              </a:rPr>
              <a:t>One can ‘help’ </a:t>
            </a:r>
            <a:r>
              <a:rPr lang="it-IT" sz="1522" spc="-3" dirty="0" err="1">
                <a:latin typeface="Calibri"/>
                <a:cs typeface="Calibri"/>
              </a:rPr>
              <a:t>reducing</a:t>
            </a:r>
            <a:r>
              <a:rPr lang="it-IT" sz="1522" spc="-3" dirty="0">
                <a:latin typeface="Calibri"/>
                <a:cs typeface="Calibri"/>
              </a:rPr>
              <a:t> </a:t>
            </a:r>
            <a:r>
              <a:rPr lang="it-IT" sz="1522" spc="-3" dirty="0" err="1">
                <a:latin typeface="Calibri"/>
                <a:cs typeface="Calibri"/>
              </a:rPr>
              <a:t>these</a:t>
            </a:r>
            <a:r>
              <a:rPr lang="it-IT" sz="1522" spc="-3" dirty="0">
                <a:latin typeface="Calibri"/>
                <a:cs typeface="Calibri"/>
              </a:rPr>
              <a:t> </a:t>
            </a:r>
            <a:r>
              <a:rPr lang="it-IT" sz="1522" spc="-3" dirty="0" err="1">
                <a:latin typeface="Calibri"/>
                <a:cs typeface="Calibri"/>
              </a:rPr>
              <a:t>limits</a:t>
            </a:r>
            <a:r>
              <a:rPr lang="it-IT" sz="1522" spc="-3" dirty="0">
                <a:latin typeface="Calibri"/>
                <a:cs typeface="Calibri"/>
              </a:rPr>
              <a:t>, by </a:t>
            </a:r>
            <a:r>
              <a:rPr lang="it-IT" sz="1522" spc="-3" dirty="0" err="1">
                <a:latin typeface="Calibri"/>
                <a:cs typeface="Calibri"/>
              </a:rPr>
              <a:t>adding</a:t>
            </a:r>
            <a:r>
              <a:rPr lang="it-IT" sz="1522" spc="-3" dirty="0">
                <a:latin typeface="Calibri"/>
                <a:cs typeface="Calibri"/>
              </a:rPr>
              <a:t> </a:t>
            </a:r>
            <a:r>
              <a:rPr lang="it-IT" sz="1522" spc="-3" dirty="0" err="1">
                <a:latin typeface="Calibri"/>
                <a:cs typeface="Calibri"/>
              </a:rPr>
              <a:t>breaklines</a:t>
            </a:r>
            <a:endParaRPr lang="it-IT" sz="1522" spc="-3" dirty="0">
              <a:latin typeface="Calibri"/>
              <a:cs typeface="Calibri"/>
            </a:endParaRPr>
          </a:p>
          <a:p>
            <a:pPr marL="133217" indent="-125232">
              <a:spcBef>
                <a:spcPts val="437"/>
              </a:spcBef>
              <a:buFont typeface="Arial"/>
              <a:buChar char="•"/>
              <a:tabLst>
                <a:tab pos="133637" algn="l"/>
              </a:tabLst>
            </a:pPr>
            <a:r>
              <a:rPr sz="1522" spc="-3" dirty="0" err="1">
                <a:latin typeface="Calibri"/>
                <a:cs typeface="Calibri"/>
              </a:rPr>
              <a:t>Breaklines</a:t>
            </a:r>
            <a:r>
              <a:rPr sz="1522" spc="-10" dirty="0">
                <a:latin typeface="Calibri"/>
                <a:cs typeface="Calibri"/>
              </a:rPr>
              <a:t> </a:t>
            </a:r>
            <a:r>
              <a:rPr sz="1522" spc="-7" dirty="0">
                <a:latin typeface="Calibri"/>
                <a:cs typeface="Calibri"/>
              </a:rPr>
              <a:t>enforce</a:t>
            </a:r>
            <a:r>
              <a:rPr sz="1522" spc="-17" dirty="0">
                <a:latin typeface="Calibri"/>
                <a:cs typeface="Calibri"/>
              </a:rPr>
              <a:t> </a:t>
            </a:r>
            <a:r>
              <a:rPr sz="1522" dirty="0">
                <a:latin typeface="Calibri"/>
                <a:cs typeface="Calibri"/>
              </a:rPr>
              <a:t>Cell</a:t>
            </a:r>
            <a:r>
              <a:rPr sz="1522" spc="-3" dirty="0">
                <a:latin typeface="Calibri"/>
                <a:cs typeface="Calibri"/>
              </a:rPr>
              <a:t> </a:t>
            </a:r>
            <a:r>
              <a:rPr sz="1522" spc="-7" dirty="0">
                <a:latin typeface="Calibri"/>
                <a:cs typeface="Calibri"/>
              </a:rPr>
              <a:t>Faces </a:t>
            </a:r>
            <a:r>
              <a:rPr sz="1522" dirty="0">
                <a:latin typeface="Calibri"/>
                <a:cs typeface="Calibri"/>
              </a:rPr>
              <a:t>inside</a:t>
            </a:r>
            <a:r>
              <a:rPr sz="1522" spc="-3" dirty="0">
                <a:latin typeface="Calibri"/>
                <a:cs typeface="Calibri"/>
              </a:rPr>
              <a:t> </a:t>
            </a:r>
            <a:r>
              <a:rPr sz="1522" spc="3" dirty="0">
                <a:latin typeface="Calibri"/>
                <a:cs typeface="Calibri"/>
              </a:rPr>
              <a:t>of the</a:t>
            </a:r>
            <a:r>
              <a:rPr sz="1522" dirty="0">
                <a:latin typeface="Calibri"/>
                <a:cs typeface="Calibri"/>
              </a:rPr>
              <a:t> Mesh.</a:t>
            </a:r>
          </a:p>
          <a:p>
            <a:pPr marL="133217" indent="-125232">
              <a:spcBef>
                <a:spcPts val="374"/>
              </a:spcBef>
              <a:buFont typeface="Arial"/>
              <a:buChar char="•"/>
              <a:tabLst>
                <a:tab pos="133637" algn="l"/>
              </a:tabLst>
            </a:pPr>
            <a:r>
              <a:rPr sz="1522" spc="3" dirty="0">
                <a:latin typeface="Calibri"/>
                <a:cs typeface="Calibri"/>
              </a:rPr>
              <a:t>Place</a:t>
            </a:r>
            <a:r>
              <a:rPr sz="1522" spc="-20" dirty="0">
                <a:latin typeface="Calibri"/>
                <a:cs typeface="Calibri"/>
              </a:rPr>
              <a:t> </a:t>
            </a:r>
            <a:r>
              <a:rPr sz="1522" spc="3" dirty="0">
                <a:latin typeface="Calibri"/>
                <a:cs typeface="Calibri"/>
              </a:rPr>
              <a:t>along</a:t>
            </a:r>
            <a:r>
              <a:rPr sz="1522" spc="-10" dirty="0">
                <a:latin typeface="Calibri"/>
                <a:cs typeface="Calibri"/>
              </a:rPr>
              <a:t> </a:t>
            </a:r>
            <a:r>
              <a:rPr sz="1522" dirty="0">
                <a:latin typeface="Calibri"/>
                <a:cs typeface="Calibri"/>
              </a:rPr>
              <a:t>linear</a:t>
            </a:r>
            <a:r>
              <a:rPr sz="1522" spc="-3" dirty="0">
                <a:latin typeface="Calibri"/>
                <a:cs typeface="Calibri"/>
              </a:rPr>
              <a:t> </a:t>
            </a:r>
            <a:r>
              <a:rPr sz="1522" spc="-10" dirty="0">
                <a:latin typeface="Calibri"/>
                <a:cs typeface="Calibri"/>
              </a:rPr>
              <a:t>features</a:t>
            </a:r>
            <a:r>
              <a:rPr sz="1522" spc="7" dirty="0">
                <a:latin typeface="Calibri"/>
                <a:cs typeface="Calibri"/>
              </a:rPr>
              <a:t> </a:t>
            </a:r>
            <a:r>
              <a:rPr sz="1522" spc="-7" dirty="0">
                <a:latin typeface="Calibri"/>
                <a:cs typeface="Calibri"/>
              </a:rPr>
              <a:t>that</a:t>
            </a:r>
            <a:r>
              <a:rPr sz="1522" spc="3" dirty="0">
                <a:latin typeface="Calibri"/>
                <a:cs typeface="Calibri"/>
              </a:rPr>
              <a:t> </a:t>
            </a:r>
            <a:r>
              <a:rPr sz="1522" spc="-7" dirty="0">
                <a:latin typeface="Calibri"/>
                <a:cs typeface="Calibri"/>
              </a:rPr>
              <a:t>control</a:t>
            </a:r>
            <a:r>
              <a:rPr sz="1522" spc="7" dirty="0">
                <a:latin typeface="Calibri"/>
                <a:cs typeface="Calibri"/>
              </a:rPr>
              <a:t> </a:t>
            </a:r>
            <a:r>
              <a:rPr sz="1522" spc="-10" dirty="0">
                <a:latin typeface="Calibri"/>
                <a:cs typeface="Calibri"/>
              </a:rPr>
              <a:t>water</a:t>
            </a:r>
            <a:r>
              <a:rPr sz="1522" spc="-3" dirty="0">
                <a:latin typeface="Calibri"/>
                <a:cs typeface="Calibri"/>
              </a:rPr>
              <a:t> movement</a:t>
            </a:r>
            <a:endParaRPr sz="1522" dirty="0">
              <a:latin typeface="Calibri"/>
              <a:cs typeface="Calibri"/>
            </a:endParaRPr>
          </a:p>
        </p:txBody>
      </p:sp>
      <p:grpSp>
        <p:nvGrpSpPr>
          <p:cNvPr id="6" name="object 4">
            <a:extLst>
              <a:ext uri="{FF2B5EF4-FFF2-40B4-BE49-F238E27FC236}">
                <a16:creationId xmlns:a16="http://schemas.microsoft.com/office/drawing/2014/main" id="{63AFDCA2-6EC9-EA2A-4E98-689BBCFE495C}"/>
              </a:ext>
            </a:extLst>
          </p:cNvPr>
          <p:cNvGrpSpPr/>
          <p:nvPr/>
        </p:nvGrpSpPr>
        <p:grpSpPr>
          <a:xfrm>
            <a:off x="4271112" y="3143350"/>
            <a:ext cx="4666969" cy="1835524"/>
            <a:chOff x="1517904" y="3535679"/>
            <a:chExt cx="7052309" cy="2773680"/>
          </a:xfrm>
        </p:grpSpPr>
        <p:pic>
          <p:nvPicPr>
            <p:cNvPr id="7" name="object 5">
              <a:extLst>
                <a:ext uri="{FF2B5EF4-FFF2-40B4-BE49-F238E27FC236}">
                  <a16:creationId xmlns:a16="http://schemas.microsoft.com/office/drawing/2014/main" id="{9F93D8C7-2B70-3925-55F4-896B2796FE4A}"/>
                </a:ext>
              </a:extLst>
            </p:cNvPr>
            <p:cNvPicPr/>
            <p:nvPr/>
          </p:nvPicPr>
          <p:blipFill>
            <a:blip r:embed="rId2" cstate="print"/>
            <a:stretch>
              <a:fillRect/>
            </a:stretch>
          </p:blipFill>
          <p:spPr>
            <a:xfrm>
              <a:off x="1517904" y="3535679"/>
              <a:ext cx="6989063" cy="2773680"/>
            </a:xfrm>
            <a:prstGeom prst="rect">
              <a:avLst/>
            </a:prstGeom>
          </p:spPr>
        </p:pic>
        <p:sp>
          <p:nvSpPr>
            <p:cNvPr id="8" name="object 6">
              <a:extLst>
                <a:ext uri="{FF2B5EF4-FFF2-40B4-BE49-F238E27FC236}">
                  <a16:creationId xmlns:a16="http://schemas.microsoft.com/office/drawing/2014/main" id="{7B9B878F-9C18-F30D-4D88-6B15BFE116BE}"/>
                </a:ext>
              </a:extLst>
            </p:cNvPr>
            <p:cNvSpPr/>
            <p:nvPr/>
          </p:nvSpPr>
          <p:spPr>
            <a:xfrm>
              <a:off x="5042916" y="4299203"/>
              <a:ext cx="502920" cy="471170"/>
            </a:xfrm>
            <a:custGeom>
              <a:avLst/>
              <a:gdLst/>
              <a:ahLst/>
              <a:cxnLst/>
              <a:rect l="l" t="t" r="r" b="b"/>
              <a:pathLst>
                <a:path w="502920" h="471170">
                  <a:moveTo>
                    <a:pt x="0" y="0"/>
                  </a:moveTo>
                  <a:lnTo>
                    <a:pt x="502919" y="0"/>
                  </a:lnTo>
                  <a:lnTo>
                    <a:pt x="502919" y="470916"/>
                  </a:lnTo>
                  <a:lnTo>
                    <a:pt x="0" y="470916"/>
                  </a:lnTo>
                  <a:lnTo>
                    <a:pt x="0" y="0"/>
                  </a:lnTo>
                  <a:close/>
                </a:path>
              </a:pathLst>
            </a:custGeom>
            <a:ln w="32004">
              <a:solidFill>
                <a:srgbClr val="FF0000"/>
              </a:solidFill>
            </a:ln>
          </p:spPr>
          <p:txBody>
            <a:bodyPr wrap="square" lIns="0" tIns="0" rIns="0" bIns="0" rtlCol="0"/>
            <a:lstStyle/>
            <a:p>
              <a:endParaRPr sz="1191"/>
            </a:p>
          </p:txBody>
        </p:sp>
        <p:sp>
          <p:nvSpPr>
            <p:cNvPr id="9" name="object 7">
              <a:extLst>
                <a:ext uri="{FF2B5EF4-FFF2-40B4-BE49-F238E27FC236}">
                  <a16:creationId xmlns:a16="http://schemas.microsoft.com/office/drawing/2014/main" id="{2F268386-386E-3854-29A4-FAB956895548}"/>
                </a:ext>
              </a:extLst>
            </p:cNvPr>
            <p:cNvSpPr/>
            <p:nvPr/>
          </p:nvSpPr>
          <p:spPr>
            <a:xfrm>
              <a:off x="5247132" y="4024896"/>
              <a:ext cx="94615" cy="1033780"/>
            </a:xfrm>
            <a:custGeom>
              <a:avLst/>
              <a:gdLst/>
              <a:ahLst/>
              <a:cxnLst/>
              <a:rect l="l" t="t" r="r" b="b"/>
              <a:pathLst>
                <a:path w="94614" h="1033779">
                  <a:moveTo>
                    <a:pt x="94488" y="790943"/>
                  </a:moveTo>
                  <a:lnTo>
                    <a:pt x="86106" y="774179"/>
                  </a:lnTo>
                  <a:lnTo>
                    <a:pt x="47244" y="696455"/>
                  </a:lnTo>
                  <a:lnTo>
                    <a:pt x="0" y="790943"/>
                  </a:lnTo>
                  <a:lnTo>
                    <a:pt x="32004" y="790943"/>
                  </a:lnTo>
                  <a:lnTo>
                    <a:pt x="32004" y="1033259"/>
                  </a:lnTo>
                  <a:lnTo>
                    <a:pt x="62484" y="1033259"/>
                  </a:lnTo>
                  <a:lnTo>
                    <a:pt x="62484" y="790943"/>
                  </a:lnTo>
                  <a:lnTo>
                    <a:pt x="94488" y="790943"/>
                  </a:lnTo>
                  <a:close/>
                </a:path>
                <a:path w="94614" h="1033779">
                  <a:moveTo>
                    <a:pt x="94488" y="94488"/>
                  </a:moveTo>
                  <a:lnTo>
                    <a:pt x="86106" y="77724"/>
                  </a:lnTo>
                  <a:lnTo>
                    <a:pt x="47244" y="0"/>
                  </a:lnTo>
                  <a:lnTo>
                    <a:pt x="0" y="94488"/>
                  </a:lnTo>
                  <a:lnTo>
                    <a:pt x="32004" y="94488"/>
                  </a:lnTo>
                  <a:lnTo>
                    <a:pt x="32004" y="336804"/>
                  </a:lnTo>
                  <a:lnTo>
                    <a:pt x="62484" y="336804"/>
                  </a:lnTo>
                  <a:lnTo>
                    <a:pt x="62484" y="94488"/>
                  </a:lnTo>
                  <a:lnTo>
                    <a:pt x="94488" y="94488"/>
                  </a:lnTo>
                  <a:close/>
                </a:path>
              </a:pathLst>
            </a:custGeom>
            <a:solidFill>
              <a:srgbClr val="0066FF"/>
            </a:solidFill>
          </p:spPr>
          <p:txBody>
            <a:bodyPr wrap="square" lIns="0" tIns="0" rIns="0" bIns="0" rtlCol="0"/>
            <a:lstStyle/>
            <a:p>
              <a:endParaRPr sz="1191"/>
            </a:p>
          </p:txBody>
        </p:sp>
        <p:pic>
          <p:nvPicPr>
            <p:cNvPr id="10" name="object 8">
              <a:extLst>
                <a:ext uri="{FF2B5EF4-FFF2-40B4-BE49-F238E27FC236}">
                  <a16:creationId xmlns:a16="http://schemas.microsoft.com/office/drawing/2014/main" id="{4B611A5B-0EC0-50EE-D1F7-F56EF77B442E}"/>
                </a:ext>
              </a:extLst>
            </p:cNvPr>
            <p:cNvPicPr/>
            <p:nvPr/>
          </p:nvPicPr>
          <p:blipFill>
            <a:blip r:embed="rId3" cstate="print"/>
            <a:stretch>
              <a:fillRect/>
            </a:stretch>
          </p:blipFill>
          <p:spPr>
            <a:xfrm>
              <a:off x="1517904" y="3535679"/>
              <a:ext cx="7052310" cy="2766059"/>
            </a:xfrm>
            <a:prstGeom prst="rect">
              <a:avLst/>
            </a:prstGeom>
          </p:spPr>
        </p:pic>
      </p:grpSp>
      <p:pic>
        <p:nvPicPr>
          <p:cNvPr id="11" name="object 9">
            <a:extLst>
              <a:ext uri="{FF2B5EF4-FFF2-40B4-BE49-F238E27FC236}">
                <a16:creationId xmlns:a16="http://schemas.microsoft.com/office/drawing/2014/main" id="{8A163070-2F61-3241-E649-51BAD041C8A4}"/>
              </a:ext>
            </a:extLst>
          </p:cNvPr>
          <p:cNvPicPr/>
          <p:nvPr/>
        </p:nvPicPr>
        <p:blipFill>
          <a:blip r:embed="rId4" cstate="print"/>
          <a:stretch>
            <a:fillRect/>
          </a:stretch>
        </p:blipFill>
        <p:spPr>
          <a:xfrm>
            <a:off x="4418799" y="3259340"/>
            <a:ext cx="1466401" cy="415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852" y="387626"/>
            <a:ext cx="4891295" cy="378032"/>
          </a:xfrm>
          <a:prstGeom prst="rect">
            <a:avLst/>
          </a:prstGeom>
        </p:spPr>
        <p:txBody>
          <a:bodyPr vert="horz" wrap="square" lIns="0" tIns="11346" rIns="0" bIns="0" rtlCol="0" anchor="ctr">
            <a:spAutoFit/>
          </a:bodyPr>
          <a:lstStyle/>
          <a:p>
            <a:pPr marL="8405">
              <a:spcBef>
                <a:spcPts val="89"/>
              </a:spcBef>
            </a:pPr>
            <a:r>
              <a:rPr lang="it-IT" sz="2382" spc="-17" dirty="0"/>
              <a:t>How </a:t>
            </a:r>
            <a:r>
              <a:rPr lang="it-IT" sz="2382" spc="-17" dirty="0" err="1"/>
              <a:t>is</a:t>
            </a:r>
            <a:r>
              <a:rPr lang="it-IT" sz="2382" spc="-17" dirty="0"/>
              <a:t> </a:t>
            </a:r>
            <a:r>
              <a:rPr lang="it-IT" sz="2382" spc="-17" dirty="0" err="1"/>
              <a:t>resolution</a:t>
            </a:r>
            <a:r>
              <a:rPr lang="it-IT" sz="2382" spc="-17" dirty="0"/>
              <a:t> </a:t>
            </a:r>
            <a:r>
              <a:rPr lang="it-IT" sz="2382" spc="-17" dirty="0" err="1"/>
              <a:t>controlled</a:t>
            </a:r>
            <a:r>
              <a:rPr lang="it-IT" sz="2382" spc="-17" dirty="0"/>
              <a:t>?</a:t>
            </a:r>
            <a:endParaRPr sz="2382" dirty="0"/>
          </a:p>
        </p:txBody>
      </p:sp>
      <p:sp>
        <p:nvSpPr>
          <p:cNvPr id="3" name="object 3"/>
          <p:cNvSpPr txBox="1"/>
          <p:nvPr/>
        </p:nvSpPr>
        <p:spPr>
          <a:xfrm>
            <a:off x="1743732" y="1677827"/>
            <a:ext cx="1595578" cy="243990"/>
          </a:xfrm>
          <a:prstGeom prst="rect">
            <a:avLst/>
          </a:prstGeom>
        </p:spPr>
        <p:txBody>
          <a:bodyPr vert="horz" wrap="square" lIns="0" tIns="9664" rIns="0" bIns="0" rtlCol="0">
            <a:spAutoFit/>
          </a:bodyPr>
          <a:lstStyle/>
          <a:p>
            <a:pPr marL="133217" indent="-125232">
              <a:spcBef>
                <a:spcPts val="75"/>
              </a:spcBef>
              <a:buFont typeface="Arial"/>
              <a:buChar char="•"/>
              <a:tabLst>
                <a:tab pos="133637" algn="l"/>
              </a:tabLst>
            </a:pPr>
            <a:r>
              <a:rPr sz="1522" spc="3" dirty="0">
                <a:latin typeface="Calibri"/>
                <a:cs typeface="Calibri"/>
              </a:rPr>
              <a:t>Grid</a:t>
            </a:r>
            <a:r>
              <a:rPr sz="1522" spc="-30" dirty="0">
                <a:latin typeface="Calibri"/>
                <a:cs typeface="Calibri"/>
              </a:rPr>
              <a:t> </a:t>
            </a:r>
            <a:r>
              <a:rPr sz="1522" dirty="0">
                <a:latin typeface="Calibri"/>
                <a:cs typeface="Calibri"/>
              </a:rPr>
              <a:t>spacing</a:t>
            </a:r>
            <a:r>
              <a:rPr sz="1522" spc="-7" dirty="0">
                <a:latin typeface="Calibri"/>
                <a:cs typeface="Calibri"/>
              </a:rPr>
              <a:t> </a:t>
            </a:r>
            <a:r>
              <a:rPr sz="1522" spc="3" dirty="0">
                <a:latin typeface="Calibri"/>
                <a:cs typeface="Calibri"/>
              </a:rPr>
              <a:t>=</a:t>
            </a:r>
            <a:r>
              <a:rPr sz="1522" spc="-20" dirty="0">
                <a:latin typeface="Calibri"/>
                <a:cs typeface="Calibri"/>
              </a:rPr>
              <a:t> </a:t>
            </a:r>
            <a:r>
              <a:rPr sz="1522" spc="7" dirty="0">
                <a:latin typeface="Calibri"/>
                <a:cs typeface="Calibri"/>
              </a:rPr>
              <a:t>100</a:t>
            </a:r>
            <a:endParaRPr sz="1522">
              <a:latin typeface="Calibri"/>
              <a:cs typeface="Calibri"/>
            </a:endParaRPr>
          </a:p>
        </p:txBody>
      </p:sp>
      <p:pic>
        <p:nvPicPr>
          <p:cNvPr id="4" name="object 4"/>
          <p:cNvPicPr/>
          <p:nvPr/>
        </p:nvPicPr>
        <p:blipFill>
          <a:blip r:embed="rId2" cstate="print"/>
          <a:stretch>
            <a:fillRect/>
          </a:stretch>
        </p:blipFill>
        <p:spPr>
          <a:xfrm>
            <a:off x="2326005" y="2373070"/>
            <a:ext cx="1401855" cy="1772994"/>
          </a:xfrm>
          <a:prstGeom prst="rect">
            <a:avLst/>
          </a:prstGeom>
        </p:spPr>
      </p:pic>
      <p:pic>
        <p:nvPicPr>
          <p:cNvPr id="5" name="object 5"/>
          <p:cNvPicPr/>
          <p:nvPr/>
        </p:nvPicPr>
        <p:blipFill>
          <a:blip r:embed="rId3" cstate="print"/>
          <a:stretch>
            <a:fillRect/>
          </a:stretch>
        </p:blipFill>
        <p:spPr>
          <a:xfrm>
            <a:off x="3872081" y="2373070"/>
            <a:ext cx="1400847" cy="1772994"/>
          </a:xfrm>
          <a:prstGeom prst="rect">
            <a:avLst/>
          </a:prstGeom>
        </p:spPr>
      </p:pic>
      <p:pic>
        <p:nvPicPr>
          <p:cNvPr id="6" name="object 6"/>
          <p:cNvPicPr/>
          <p:nvPr/>
        </p:nvPicPr>
        <p:blipFill>
          <a:blip r:embed="rId4" cstate="print"/>
          <a:stretch>
            <a:fillRect/>
          </a:stretch>
        </p:blipFill>
        <p:spPr>
          <a:xfrm>
            <a:off x="5417147" y="2373070"/>
            <a:ext cx="1401855" cy="1772994"/>
          </a:xfrm>
          <a:prstGeom prst="rect">
            <a:avLst/>
          </a:prstGeom>
        </p:spPr>
      </p:pic>
      <p:grpSp>
        <p:nvGrpSpPr>
          <p:cNvPr id="7" name="object 7"/>
          <p:cNvGrpSpPr/>
          <p:nvPr/>
        </p:nvGrpSpPr>
        <p:grpSpPr>
          <a:xfrm>
            <a:off x="5686929" y="2006470"/>
            <a:ext cx="862293" cy="334916"/>
            <a:chOff x="6713982" y="3031998"/>
            <a:chExt cx="1303020" cy="506095"/>
          </a:xfrm>
        </p:grpSpPr>
        <p:pic>
          <p:nvPicPr>
            <p:cNvPr id="8" name="object 8"/>
            <p:cNvPicPr/>
            <p:nvPr/>
          </p:nvPicPr>
          <p:blipFill>
            <a:blip r:embed="rId5" cstate="print"/>
            <a:stretch>
              <a:fillRect/>
            </a:stretch>
          </p:blipFill>
          <p:spPr>
            <a:xfrm>
              <a:off x="6720839" y="3040380"/>
              <a:ext cx="1289304" cy="490727"/>
            </a:xfrm>
            <a:prstGeom prst="rect">
              <a:avLst/>
            </a:prstGeom>
          </p:spPr>
        </p:pic>
        <p:sp>
          <p:nvSpPr>
            <p:cNvPr id="9" name="object 9"/>
            <p:cNvSpPr/>
            <p:nvPr/>
          </p:nvSpPr>
          <p:spPr>
            <a:xfrm>
              <a:off x="6717792" y="3035808"/>
              <a:ext cx="1295400" cy="498475"/>
            </a:xfrm>
            <a:custGeom>
              <a:avLst/>
              <a:gdLst/>
              <a:ahLst/>
              <a:cxnLst/>
              <a:rect l="l" t="t" r="r" b="b"/>
              <a:pathLst>
                <a:path w="1295400" h="498475">
                  <a:moveTo>
                    <a:pt x="0" y="0"/>
                  </a:moveTo>
                  <a:lnTo>
                    <a:pt x="1295400" y="0"/>
                  </a:lnTo>
                  <a:lnTo>
                    <a:pt x="1295400" y="498348"/>
                  </a:lnTo>
                  <a:lnTo>
                    <a:pt x="0" y="498348"/>
                  </a:lnTo>
                  <a:lnTo>
                    <a:pt x="0" y="0"/>
                  </a:lnTo>
                  <a:close/>
                </a:path>
              </a:pathLst>
            </a:custGeom>
            <a:ln w="7620">
              <a:solidFill>
                <a:srgbClr val="000000"/>
              </a:solidFill>
            </a:ln>
          </p:spPr>
          <p:txBody>
            <a:bodyPr wrap="square" lIns="0" tIns="0" rIns="0" bIns="0" rtlCol="0"/>
            <a:lstStyle/>
            <a:p>
              <a:endParaRPr sz="1191"/>
            </a:p>
          </p:txBody>
        </p:sp>
      </p:grpSp>
      <p:grpSp>
        <p:nvGrpSpPr>
          <p:cNvPr id="10" name="object 10"/>
          <p:cNvGrpSpPr/>
          <p:nvPr/>
        </p:nvGrpSpPr>
        <p:grpSpPr>
          <a:xfrm>
            <a:off x="2638145" y="2035716"/>
            <a:ext cx="858511" cy="304660"/>
            <a:chOff x="2106930" y="3076193"/>
            <a:chExt cx="1297305" cy="460375"/>
          </a:xfrm>
        </p:grpSpPr>
        <p:pic>
          <p:nvPicPr>
            <p:cNvPr id="11" name="object 11"/>
            <p:cNvPicPr/>
            <p:nvPr/>
          </p:nvPicPr>
          <p:blipFill>
            <a:blip r:embed="rId6" cstate="print"/>
            <a:stretch>
              <a:fillRect/>
            </a:stretch>
          </p:blipFill>
          <p:spPr>
            <a:xfrm>
              <a:off x="2115312" y="3083051"/>
              <a:ext cx="1280159" cy="445008"/>
            </a:xfrm>
            <a:prstGeom prst="rect">
              <a:avLst/>
            </a:prstGeom>
          </p:spPr>
        </p:pic>
        <p:sp>
          <p:nvSpPr>
            <p:cNvPr id="12" name="object 12"/>
            <p:cNvSpPr/>
            <p:nvPr/>
          </p:nvSpPr>
          <p:spPr>
            <a:xfrm>
              <a:off x="2110740" y="3080003"/>
              <a:ext cx="1289685" cy="452755"/>
            </a:xfrm>
            <a:custGeom>
              <a:avLst/>
              <a:gdLst/>
              <a:ahLst/>
              <a:cxnLst/>
              <a:rect l="l" t="t" r="r" b="b"/>
              <a:pathLst>
                <a:path w="1289685" h="452754">
                  <a:moveTo>
                    <a:pt x="0" y="0"/>
                  </a:moveTo>
                  <a:lnTo>
                    <a:pt x="1289303" y="0"/>
                  </a:lnTo>
                  <a:lnTo>
                    <a:pt x="1289303" y="452628"/>
                  </a:lnTo>
                  <a:lnTo>
                    <a:pt x="0" y="452628"/>
                  </a:lnTo>
                  <a:lnTo>
                    <a:pt x="0" y="0"/>
                  </a:lnTo>
                  <a:close/>
                </a:path>
              </a:pathLst>
            </a:custGeom>
            <a:ln w="7620">
              <a:solidFill>
                <a:srgbClr val="000000"/>
              </a:solidFill>
            </a:ln>
          </p:spPr>
          <p:txBody>
            <a:bodyPr wrap="square" lIns="0" tIns="0" rIns="0" bIns="0" rtlCol="0"/>
            <a:lstStyle/>
            <a:p>
              <a:endParaRPr sz="1191"/>
            </a:p>
          </p:txBody>
        </p:sp>
      </p:grpSp>
      <p:grpSp>
        <p:nvGrpSpPr>
          <p:cNvPr id="13" name="object 13"/>
          <p:cNvGrpSpPr/>
          <p:nvPr/>
        </p:nvGrpSpPr>
        <p:grpSpPr>
          <a:xfrm>
            <a:off x="4143879" y="2035716"/>
            <a:ext cx="857250" cy="306761"/>
            <a:chOff x="4382261" y="3076193"/>
            <a:chExt cx="1295400" cy="463550"/>
          </a:xfrm>
        </p:grpSpPr>
        <p:pic>
          <p:nvPicPr>
            <p:cNvPr id="14" name="object 14"/>
            <p:cNvPicPr/>
            <p:nvPr/>
          </p:nvPicPr>
          <p:blipFill>
            <a:blip r:embed="rId7" cstate="print"/>
            <a:stretch>
              <a:fillRect/>
            </a:stretch>
          </p:blipFill>
          <p:spPr>
            <a:xfrm>
              <a:off x="4389119" y="3083051"/>
              <a:ext cx="1281683" cy="448056"/>
            </a:xfrm>
            <a:prstGeom prst="rect">
              <a:avLst/>
            </a:prstGeom>
          </p:spPr>
        </p:pic>
        <p:sp>
          <p:nvSpPr>
            <p:cNvPr id="15" name="object 15"/>
            <p:cNvSpPr/>
            <p:nvPr/>
          </p:nvSpPr>
          <p:spPr>
            <a:xfrm>
              <a:off x="4386071" y="3080003"/>
              <a:ext cx="1287780" cy="455930"/>
            </a:xfrm>
            <a:custGeom>
              <a:avLst/>
              <a:gdLst/>
              <a:ahLst/>
              <a:cxnLst/>
              <a:rect l="l" t="t" r="r" b="b"/>
              <a:pathLst>
                <a:path w="1287779" h="455929">
                  <a:moveTo>
                    <a:pt x="0" y="0"/>
                  </a:moveTo>
                  <a:lnTo>
                    <a:pt x="1287779" y="0"/>
                  </a:lnTo>
                  <a:lnTo>
                    <a:pt x="1287779" y="455676"/>
                  </a:lnTo>
                  <a:lnTo>
                    <a:pt x="0" y="455676"/>
                  </a:lnTo>
                  <a:lnTo>
                    <a:pt x="0" y="0"/>
                  </a:lnTo>
                  <a:close/>
                </a:path>
              </a:pathLst>
            </a:custGeom>
            <a:ln w="7620">
              <a:solidFill>
                <a:srgbClr val="000000"/>
              </a:solidFill>
            </a:ln>
          </p:spPr>
          <p:txBody>
            <a:bodyPr wrap="square" lIns="0" tIns="0" rIns="0" bIns="0" rtlCol="0"/>
            <a:lstStyle/>
            <a:p>
              <a:endParaRPr sz="1191"/>
            </a:p>
          </p:txBody>
        </p:sp>
      </p:grpSp>
      <p:sp>
        <p:nvSpPr>
          <p:cNvPr id="16" name="object 16"/>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38</a:t>
            </a:fld>
            <a:endParaRPr spc="-3" dirty="0"/>
          </a:p>
        </p:txBody>
      </p:sp>
      <p:sp>
        <p:nvSpPr>
          <p:cNvPr id="18" name="TextBox 17">
            <a:extLst>
              <a:ext uri="{FF2B5EF4-FFF2-40B4-BE49-F238E27FC236}">
                <a16:creationId xmlns:a16="http://schemas.microsoft.com/office/drawing/2014/main" id="{CBBB08E5-496F-7F25-44ED-06A77564CECB}"/>
              </a:ext>
            </a:extLst>
          </p:cNvPr>
          <p:cNvSpPr txBox="1"/>
          <p:nvPr/>
        </p:nvSpPr>
        <p:spPr>
          <a:xfrm>
            <a:off x="221672" y="4331916"/>
            <a:ext cx="8700656" cy="646331"/>
          </a:xfrm>
          <a:prstGeom prst="rect">
            <a:avLst/>
          </a:prstGeom>
          <a:noFill/>
        </p:spPr>
        <p:txBody>
          <a:bodyPr wrap="square">
            <a:spAutoFit/>
          </a:bodyPr>
          <a:lstStyle/>
          <a:p>
            <a:r>
              <a:rPr lang="it-IT" sz="1800" dirty="0">
                <a:latin typeface="Calibri"/>
                <a:cs typeface="Calibri"/>
              </a:rPr>
              <a:t>The mesh </a:t>
            </a:r>
            <a:r>
              <a:rPr lang="it-IT" sz="1800" dirty="0" err="1">
                <a:latin typeface="Calibri"/>
                <a:cs typeface="Calibri"/>
              </a:rPr>
              <a:t>resolution</a:t>
            </a:r>
            <a:r>
              <a:rPr lang="it-IT" sz="1800" dirty="0">
                <a:latin typeface="Calibri"/>
                <a:cs typeface="Calibri"/>
              </a:rPr>
              <a:t> impacts </a:t>
            </a:r>
            <a:r>
              <a:rPr lang="it-IT" sz="1800" dirty="0" err="1">
                <a:latin typeface="Calibri"/>
                <a:cs typeface="Calibri"/>
              </a:rPr>
              <a:t>drastically</a:t>
            </a:r>
            <a:r>
              <a:rPr lang="it-IT" sz="1800" dirty="0">
                <a:latin typeface="Calibri"/>
                <a:cs typeface="Calibri"/>
              </a:rPr>
              <a:t> the </a:t>
            </a:r>
            <a:r>
              <a:rPr lang="it-IT" sz="1800" dirty="0" err="1">
                <a:latin typeface="Calibri"/>
                <a:cs typeface="Calibri"/>
              </a:rPr>
              <a:t>results</a:t>
            </a:r>
            <a:r>
              <a:rPr lang="it-IT" sz="1800" dirty="0">
                <a:latin typeface="Calibri"/>
                <a:cs typeface="Calibri"/>
              </a:rPr>
              <a:t>. </a:t>
            </a:r>
            <a:r>
              <a:rPr lang="it-IT" sz="1800" dirty="0" err="1">
                <a:latin typeface="Calibri"/>
                <a:cs typeface="Calibri"/>
              </a:rPr>
              <a:t>Finer</a:t>
            </a:r>
            <a:r>
              <a:rPr lang="it-IT" sz="1800" dirty="0">
                <a:latin typeface="Calibri"/>
                <a:cs typeface="Calibri"/>
              </a:rPr>
              <a:t> meshes </a:t>
            </a:r>
            <a:r>
              <a:rPr lang="it-IT" sz="1800" dirty="0" err="1">
                <a:latin typeface="Calibri"/>
                <a:cs typeface="Calibri"/>
              </a:rPr>
              <a:t>improve</a:t>
            </a:r>
            <a:r>
              <a:rPr lang="it-IT" sz="1800" dirty="0">
                <a:latin typeface="Calibri"/>
                <a:cs typeface="Calibri"/>
              </a:rPr>
              <a:t> flow </a:t>
            </a:r>
            <a:r>
              <a:rPr lang="it-IT" sz="1800" dirty="0" err="1">
                <a:latin typeface="Calibri"/>
                <a:cs typeface="Calibri"/>
              </a:rPr>
              <a:t>routing</a:t>
            </a:r>
            <a:r>
              <a:rPr lang="it-IT" sz="1800" dirty="0">
                <a:latin typeface="Calibri"/>
                <a:cs typeface="Calibri"/>
              </a:rPr>
              <a:t>, </a:t>
            </a:r>
            <a:r>
              <a:rPr lang="it-IT" sz="1800" dirty="0" err="1">
                <a:latin typeface="Calibri"/>
                <a:cs typeface="Calibri"/>
              </a:rPr>
              <a:t>but</a:t>
            </a:r>
            <a:r>
              <a:rPr lang="it-IT" sz="1800" dirty="0">
                <a:latin typeface="Calibri"/>
                <a:cs typeface="Calibri"/>
              </a:rPr>
              <a:t> </a:t>
            </a:r>
            <a:r>
              <a:rPr lang="it-IT" sz="1800" dirty="0" err="1">
                <a:latin typeface="Calibri"/>
                <a:cs typeface="Calibri"/>
              </a:rPr>
              <a:t>they</a:t>
            </a:r>
            <a:r>
              <a:rPr lang="it-IT" sz="1800" dirty="0">
                <a:latin typeface="Calibri"/>
                <a:cs typeface="Calibri"/>
              </a:rPr>
              <a:t> </a:t>
            </a:r>
            <a:r>
              <a:rPr lang="it-IT" sz="1800" dirty="0" err="1">
                <a:latin typeface="Calibri"/>
                <a:cs typeface="Calibri"/>
              </a:rPr>
              <a:t>increase</a:t>
            </a:r>
            <a:r>
              <a:rPr lang="it-IT" sz="1800" dirty="0">
                <a:latin typeface="Calibri"/>
                <a:cs typeface="Calibri"/>
              </a:rPr>
              <a:t> the </a:t>
            </a:r>
            <a:r>
              <a:rPr lang="it-IT" sz="1800" dirty="0" err="1">
                <a:latin typeface="Calibri"/>
                <a:cs typeface="Calibri"/>
              </a:rPr>
              <a:t>computational</a:t>
            </a:r>
            <a:r>
              <a:rPr lang="it-IT" sz="1800" dirty="0">
                <a:latin typeface="Calibri"/>
                <a:cs typeface="Calibri"/>
              </a:rPr>
              <a:t> time</a:t>
            </a:r>
            <a:endParaRPr lang="it-IT"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48412" y="2715970"/>
            <a:ext cx="2145141" cy="1658022"/>
          </a:xfrm>
          <a:prstGeom prst="rect">
            <a:avLst/>
          </a:prstGeom>
        </p:spPr>
      </p:pic>
      <p:sp>
        <p:nvSpPr>
          <p:cNvPr id="3" name="object 3"/>
          <p:cNvSpPr txBox="1">
            <a:spLocks noGrp="1"/>
          </p:cNvSpPr>
          <p:nvPr>
            <p:ph type="title"/>
          </p:nvPr>
        </p:nvSpPr>
        <p:spPr>
          <a:xfrm>
            <a:off x="389890" y="690922"/>
            <a:ext cx="2707682" cy="378032"/>
          </a:xfrm>
          <a:prstGeom prst="rect">
            <a:avLst/>
          </a:prstGeom>
        </p:spPr>
        <p:txBody>
          <a:bodyPr vert="horz" wrap="square" lIns="0" tIns="11346" rIns="0" bIns="0" rtlCol="0" anchor="ctr">
            <a:spAutoFit/>
          </a:bodyPr>
          <a:lstStyle/>
          <a:p>
            <a:pPr marL="8405">
              <a:spcBef>
                <a:spcPts val="89"/>
              </a:spcBef>
            </a:pPr>
            <a:r>
              <a:rPr sz="2382" spc="-10" dirty="0"/>
              <a:t>Computation</a:t>
            </a:r>
            <a:r>
              <a:rPr sz="2382" spc="-40" dirty="0"/>
              <a:t> </a:t>
            </a:r>
            <a:r>
              <a:rPr sz="2382" spc="-23" dirty="0"/>
              <a:t>Points</a:t>
            </a:r>
            <a:endParaRPr sz="2382" dirty="0"/>
          </a:p>
        </p:txBody>
      </p:sp>
      <p:sp>
        <p:nvSpPr>
          <p:cNvPr id="4" name="object 4"/>
          <p:cNvSpPr txBox="1"/>
          <p:nvPr/>
        </p:nvSpPr>
        <p:spPr>
          <a:xfrm>
            <a:off x="545312" y="1338048"/>
            <a:ext cx="8293887" cy="1563411"/>
          </a:xfrm>
          <a:prstGeom prst="rect">
            <a:avLst/>
          </a:prstGeom>
        </p:spPr>
        <p:txBody>
          <a:bodyPr vert="horz" wrap="square" lIns="0" tIns="55469" rIns="0" bIns="0" rtlCol="0">
            <a:spAutoFit/>
          </a:bodyPr>
          <a:lstStyle/>
          <a:p>
            <a:pPr marL="133217" indent="-125232">
              <a:spcBef>
                <a:spcPts val="437"/>
              </a:spcBef>
              <a:buFont typeface="Arial"/>
              <a:buChar char="•"/>
              <a:tabLst>
                <a:tab pos="133637" algn="l"/>
              </a:tabLst>
            </a:pPr>
            <a:r>
              <a:rPr sz="1522" dirty="0">
                <a:latin typeface="Calibri"/>
                <a:cs typeface="Calibri"/>
              </a:rPr>
              <a:t>Final</a:t>
            </a:r>
            <a:r>
              <a:rPr sz="1522" spc="-7" dirty="0">
                <a:latin typeface="Calibri"/>
                <a:cs typeface="Calibri"/>
              </a:rPr>
              <a:t> </a:t>
            </a:r>
            <a:r>
              <a:rPr sz="1522" dirty="0">
                <a:latin typeface="Calibri"/>
                <a:cs typeface="Calibri"/>
              </a:rPr>
              <a:t>mesh</a:t>
            </a:r>
            <a:r>
              <a:rPr sz="1522" spc="17" dirty="0">
                <a:latin typeface="Calibri"/>
                <a:cs typeface="Calibri"/>
              </a:rPr>
              <a:t> </a:t>
            </a:r>
            <a:r>
              <a:rPr sz="1522" spc="-7" dirty="0">
                <a:latin typeface="Calibri"/>
                <a:cs typeface="Calibri"/>
              </a:rPr>
              <a:t>is</a:t>
            </a:r>
            <a:r>
              <a:rPr sz="1522" spc="7" dirty="0">
                <a:latin typeface="Calibri"/>
                <a:cs typeface="Calibri"/>
              </a:rPr>
              <a:t> </a:t>
            </a:r>
            <a:r>
              <a:rPr sz="1522" dirty="0">
                <a:latin typeface="Calibri"/>
                <a:cs typeface="Calibri"/>
              </a:rPr>
              <a:t>based</a:t>
            </a:r>
            <a:r>
              <a:rPr sz="1522" spc="3" dirty="0">
                <a:latin typeface="Calibri"/>
                <a:cs typeface="Calibri"/>
              </a:rPr>
              <a:t> </a:t>
            </a:r>
            <a:r>
              <a:rPr sz="1522" spc="7" dirty="0">
                <a:latin typeface="Calibri"/>
                <a:cs typeface="Calibri"/>
              </a:rPr>
              <a:t>on</a:t>
            </a:r>
            <a:r>
              <a:rPr sz="1522" dirty="0">
                <a:latin typeface="Calibri"/>
                <a:cs typeface="Calibri"/>
              </a:rPr>
              <a:t> final</a:t>
            </a:r>
            <a:r>
              <a:rPr sz="1522" spc="-3" dirty="0">
                <a:latin typeface="Calibri"/>
                <a:cs typeface="Calibri"/>
              </a:rPr>
              <a:t> computation</a:t>
            </a:r>
            <a:r>
              <a:rPr sz="1522" dirty="0">
                <a:latin typeface="Calibri"/>
                <a:cs typeface="Calibri"/>
              </a:rPr>
              <a:t> </a:t>
            </a:r>
            <a:r>
              <a:rPr sz="1522" spc="-3" dirty="0">
                <a:latin typeface="Calibri"/>
                <a:cs typeface="Calibri"/>
              </a:rPr>
              <a:t>point</a:t>
            </a:r>
            <a:r>
              <a:rPr sz="1522" spc="3" dirty="0">
                <a:latin typeface="Calibri"/>
                <a:cs typeface="Calibri"/>
              </a:rPr>
              <a:t> </a:t>
            </a:r>
            <a:r>
              <a:rPr sz="1522" dirty="0">
                <a:latin typeface="Calibri"/>
                <a:cs typeface="Calibri"/>
              </a:rPr>
              <a:t>set.</a:t>
            </a:r>
          </a:p>
          <a:p>
            <a:pPr marL="133217" marR="3362" indent="-125232">
              <a:lnSpc>
                <a:spcPts val="1655"/>
              </a:lnSpc>
              <a:spcBef>
                <a:spcPts val="572"/>
              </a:spcBef>
              <a:buFont typeface="Arial"/>
              <a:buChar char="•"/>
              <a:tabLst>
                <a:tab pos="133637" algn="l"/>
              </a:tabLst>
            </a:pPr>
            <a:r>
              <a:rPr sz="1522" spc="-7" dirty="0">
                <a:latin typeface="Calibri"/>
                <a:cs typeface="Calibri"/>
              </a:rPr>
              <a:t>Enforcement </a:t>
            </a:r>
            <a:r>
              <a:rPr sz="1522" spc="3" dirty="0">
                <a:latin typeface="Calibri"/>
                <a:cs typeface="Calibri"/>
              </a:rPr>
              <a:t>of </a:t>
            </a:r>
            <a:r>
              <a:rPr sz="1522" spc="-3" dirty="0">
                <a:latin typeface="Calibri"/>
                <a:cs typeface="Calibri"/>
              </a:rPr>
              <a:t>Breaklines </a:t>
            </a:r>
            <a:r>
              <a:rPr sz="1522" dirty="0">
                <a:latin typeface="Calibri"/>
                <a:cs typeface="Calibri"/>
              </a:rPr>
              <a:t>and </a:t>
            </a:r>
            <a:r>
              <a:rPr sz="1522" spc="-3" dirty="0">
                <a:latin typeface="Calibri"/>
                <a:cs typeface="Calibri"/>
              </a:rPr>
              <a:t>Refinement </a:t>
            </a:r>
            <a:r>
              <a:rPr sz="1522" dirty="0">
                <a:latin typeface="Calibri"/>
                <a:cs typeface="Calibri"/>
              </a:rPr>
              <a:t>Regions modifies </a:t>
            </a:r>
            <a:r>
              <a:rPr sz="1522" spc="-3" dirty="0">
                <a:latin typeface="Calibri"/>
                <a:cs typeface="Calibri"/>
              </a:rPr>
              <a:t>existing </a:t>
            </a:r>
            <a:r>
              <a:rPr sz="1522" spc="-334" dirty="0">
                <a:latin typeface="Calibri"/>
                <a:cs typeface="Calibri"/>
              </a:rPr>
              <a:t> </a:t>
            </a:r>
            <a:r>
              <a:rPr sz="1522" spc="-3" dirty="0">
                <a:latin typeface="Calibri"/>
                <a:cs typeface="Calibri"/>
              </a:rPr>
              <a:t>computation</a:t>
            </a:r>
            <a:r>
              <a:rPr sz="1522" spc="-20" dirty="0">
                <a:latin typeface="Calibri"/>
                <a:cs typeface="Calibri"/>
              </a:rPr>
              <a:t> </a:t>
            </a:r>
            <a:r>
              <a:rPr sz="1522" spc="-3" dirty="0">
                <a:latin typeface="Calibri"/>
                <a:cs typeface="Calibri"/>
              </a:rPr>
              <a:t>points.</a:t>
            </a:r>
            <a:endParaRPr sz="1522" dirty="0">
              <a:latin typeface="Calibri"/>
              <a:cs typeface="Calibri"/>
            </a:endParaRPr>
          </a:p>
          <a:p>
            <a:pPr marL="133217" indent="-125232">
              <a:spcBef>
                <a:spcPts val="337"/>
              </a:spcBef>
              <a:buFont typeface="Arial"/>
              <a:buChar char="•"/>
              <a:tabLst>
                <a:tab pos="133637" algn="l"/>
              </a:tabLst>
            </a:pPr>
            <a:r>
              <a:rPr sz="1522" dirty="0">
                <a:latin typeface="Calibri"/>
                <a:cs typeface="Calibri"/>
              </a:rPr>
              <a:t>Can </a:t>
            </a:r>
            <a:r>
              <a:rPr sz="1522" spc="-10" dirty="0">
                <a:latin typeface="Calibri"/>
                <a:cs typeface="Calibri"/>
              </a:rPr>
              <a:t>enforce</a:t>
            </a:r>
            <a:r>
              <a:rPr sz="1522" dirty="0">
                <a:latin typeface="Calibri"/>
                <a:cs typeface="Calibri"/>
              </a:rPr>
              <a:t> </a:t>
            </a:r>
            <a:r>
              <a:rPr sz="1522" spc="3" dirty="0">
                <a:latin typeface="Calibri"/>
                <a:cs typeface="Calibri"/>
              </a:rPr>
              <a:t>a</a:t>
            </a:r>
            <a:r>
              <a:rPr sz="1522" spc="-7" dirty="0">
                <a:latin typeface="Calibri"/>
                <a:cs typeface="Calibri"/>
              </a:rPr>
              <a:t> </a:t>
            </a:r>
            <a:r>
              <a:rPr sz="1522" dirty="0">
                <a:latin typeface="Calibri"/>
                <a:cs typeface="Calibri"/>
              </a:rPr>
              <a:t>breakline once,</a:t>
            </a:r>
            <a:r>
              <a:rPr sz="1522" spc="-7" dirty="0">
                <a:latin typeface="Calibri"/>
                <a:cs typeface="Calibri"/>
              </a:rPr>
              <a:t> </a:t>
            </a:r>
            <a:r>
              <a:rPr sz="1522" dirty="0">
                <a:latin typeface="Calibri"/>
                <a:cs typeface="Calibri"/>
              </a:rPr>
              <a:t>change </a:t>
            </a:r>
            <a:r>
              <a:rPr sz="1522" spc="-7" dirty="0">
                <a:latin typeface="Calibri"/>
                <a:cs typeface="Calibri"/>
              </a:rPr>
              <a:t>parameters </a:t>
            </a:r>
            <a:r>
              <a:rPr sz="1522" dirty="0">
                <a:latin typeface="Calibri"/>
                <a:cs typeface="Calibri"/>
              </a:rPr>
              <a:t>and </a:t>
            </a:r>
            <a:r>
              <a:rPr sz="1522" spc="-7" dirty="0">
                <a:latin typeface="Calibri"/>
                <a:cs typeface="Calibri"/>
              </a:rPr>
              <a:t>enforce</a:t>
            </a:r>
            <a:r>
              <a:rPr sz="1522" spc="-17" dirty="0">
                <a:latin typeface="Calibri"/>
                <a:cs typeface="Calibri"/>
              </a:rPr>
              <a:t> </a:t>
            </a:r>
            <a:r>
              <a:rPr sz="1522" spc="-3" dirty="0">
                <a:latin typeface="Calibri"/>
                <a:cs typeface="Calibri"/>
              </a:rPr>
              <a:t>again.</a:t>
            </a:r>
            <a:endParaRPr sz="1522" dirty="0">
              <a:latin typeface="Calibri"/>
              <a:cs typeface="Calibri"/>
            </a:endParaRPr>
          </a:p>
          <a:p>
            <a:pPr marL="382421" marR="3342193" lvl="1" indent="-124392">
              <a:lnSpc>
                <a:spcPts val="1416"/>
              </a:lnSpc>
              <a:spcBef>
                <a:spcPts val="308"/>
              </a:spcBef>
              <a:buFont typeface="Arial"/>
              <a:buChar char="•"/>
              <a:tabLst>
                <a:tab pos="382841" algn="l"/>
              </a:tabLst>
            </a:pPr>
            <a:r>
              <a:rPr sz="1291" spc="3" dirty="0">
                <a:latin typeface="Calibri"/>
                <a:cs typeface="Calibri"/>
              </a:rPr>
              <a:t>Each</a:t>
            </a:r>
            <a:r>
              <a:rPr sz="1291" spc="-26" dirty="0">
                <a:latin typeface="Calibri"/>
                <a:cs typeface="Calibri"/>
              </a:rPr>
              <a:t> </a:t>
            </a:r>
            <a:r>
              <a:rPr sz="1291" dirty="0">
                <a:latin typeface="Calibri"/>
                <a:cs typeface="Calibri"/>
              </a:rPr>
              <a:t>iteration</a:t>
            </a:r>
            <a:r>
              <a:rPr sz="1291" spc="-13" dirty="0">
                <a:latin typeface="Calibri"/>
                <a:cs typeface="Calibri"/>
              </a:rPr>
              <a:t> </a:t>
            </a:r>
            <a:r>
              <a:rPr sz="1291" spc="7" dirty="0">
                <a:latin typeface="Calibri"/>
                <a:cs typeface="Calibri"/>
              </a:rPr>
              <a:t>modifies</a:t>
            </a:r>
            <a:r>
              <a:rPr sz="1291" spc="-17" dirty="0">
                <a:latin typeface="Calibri"/>
                <a:cs typeface="Calibri"/>
              </a:rPr>
              <a:t> </a:t>
            </a:r>
            <a:r>
              <a:rPr sz="1291" spc="7" dirty="0">
                <a:latin typeface="Calibri"/>
                <a:cs typeface="Calibri"/>
              </a:rPr>
              <a:t>the </a:t>
            </a:r>
            <a:r>
              <a:rPr sz="1291" spc="-281" dirty="0">
                <a:latin typeface="Calibri"/>
                <a:cs typeface="Calibri"/>
              </a:rPr>
              <a:t> </a:t>
            </a:r>
            <a:r>
              <a:rPr sz="1291" spc="7" dirty="0">
                <a:latin typeface="Calibri"/>
                <a:cs typeface="Calibri"/>
              </a:rPr>
              <a:t>previous</a:t>
            </a:r>
            <a:r>
              <a:rPr sz="1291" spc="-10" dirty="0">
                <a:latin typeface="Calibri"/>
                <a:cs typeface="Calibri"/>
              </a:rPr>
              <a:t> </a:t>
            </a:r>
            <a:r>
              <a:rPr sz="1291" spc="3" dirty="0">
                <a:latin typeface="Calibri"/>
                <a:cs typeface="Calibri"/>
              </a:rPr>
              <a:t>points.</a:t>
            </a:r>
            <a:endParaRPr sz="1291" dirty="0">
              <a:latin typeface="Calibri"/>
              <a:cs typeface="Calibri"/>
            </a:endParaRPr>
          </a:p>
          <a:p>
            <a:pPr marL="133217" marR="3164430" indent="-125232">
              <a:lnSpc>
                <a:spcPts val="1655"/>
              </a:lnSpc>
              <a:spcBef>
                <a:spcPts val="536"/>
              </a:spcBef>
              <a:buFont typeface="Arial"/>
              <a:buChar char="•"/>
              <a:tabLst>
                <a:tab pos="133637" algn="l"/>
              </a:tabLst>
            </a:pPr>
            <a:r>
              <a:rPr sz="1522" spc="-7" dirty="0">
                <a:latin typeface="Calibri"/>
                <a:cs typeface="Calibri"/>
              </a:rPr>
              <a:t>Point Regeneration </a:t>
            </a:r>
            <a:r>
              <a:rPr sz="1522" dirty="0">
                <a:latin typeface="Calibri"/>
                <a:cs typeface="Calibri"/>
              </a:rPr>
              <a:t>will </a:t>
            </a:r>
            <a:r>
              <a:rPr sz="1522" spc="3" dirty="0">
                <a:latin typeface="Calibri"/>
                <a:cs typeface="Calibri"/>
              </a:rPr>
              <a:t> </a:t>
            </a:r>
            <a:r>
              <a:rPr sz="1522" spc="-3" dirty="0">
                <a:latin typeface="Calibri"/>
                <a:cs typeface="Calibri"/>
              </a:rPr>
              <a:t>automatically</a:t>
            </a:r>
            <a:r>
              <a:rPr sz="1522" spc="-23" dirty="0">
                <a:latin typeface="Calibri"/>
                <a:cs typeface="Calibri"/>
              </a:rPr>
              <a:t> </a:t>
            </a:r>
            <a:r>
              <a:rPr sz="1522" dirty="0">
                <a:latin typeface="Calibri"/>
                <a:cs typeface="Calibri"/>
              </a:rPr>
              <a:t>use </a:t>
            </a:r>
            <a:r>
              <a:rPr sz="1522" spc="-3" dirty="0">
                <a:latin typeface="Calibri"/>
                <a:cs typeface="Calibri"/>
              </a:rPr>
              <a:t>Breaklines</a:t>
            </a:r>
            <a:endParaRPr sz="1522" dirty="0">
              <a:latin typeface="Calibri"/>
              <a:cs typeface="Calibri"/>
            </a:endParaRPr>
          </a:p>
          <a:p>
            <a:pPr marL="133217">
              <a:lnSpc>
                <a:spcPts val="1621"/>
              </a:lnSpc>
            </a:pPr>
            <a:r>
              <a:rPr sz="1522" dirty="0">
                <a:latin typeface="Calibri"/>
                <a:cs typeface="Calibri"/>
              </a:rPr>
              <a:t>and</a:t>
            </a:r>
            <a:r>
              <a:rPr sz="1522" spc="13" dirty="0">
                <a:latin typeface="Calibri"/>
                <a:cs typeface="Calibri"/>
              </a:rPr>
              <a:t> </a:t>
            </a:r>
            <a:r>
              <a:rPr sz="1522" spc="-7" dirty="0">
                <a:latin typeface="Calibri"/>
                <a:cs typeface="Calibri"/>
              </a:rPr>
              <a:t>Refinement</a:t>
            </a:r>
            <a:r>
              <a:rPr sz="1522" spc="-17" dirty="0">
                <a:latin typeface="Calibri"/>
                <a:cs typeface="Calibri"/>
              </a:rPr>
              <a:t> </a:t>
            </a:r>
            <a:r>
              <a:rPr sz="1522" dirty="0">
                <a:latin typeface="Calibri"/>
                <a:cs typeface="Calibri"/>
              </a:rPr>
              <a:t>Regions</a:t>
            </a:r>
            <a:r>
              <a:rPr sz="1522" spc="-10" dirty="0">
                <a:latin typeface="Calibri"/>
                <a:cs typeface="Calibri"/>
              </a:rPr>
              <a:t> </a:t>
            </a:r>
            <a:r>
              <a:rPr sz="1522" dirty="0">
                <a:latin typeface="Calibri"/>
                <a:cs typeface="Calibri"/>
              </a:rPr>
              <a:t>(if included).</a:t>
            </a:r>
          </a:p>
        </p:txBody>
      </p:sp>
      <p:sp>
        <p:nvSpPr>
          <p:cNvPr id="5" name="object 5"/>
          <p:cNvSpPr/>
          <p:nvPr/>
        </p:nvSpPr>
        <p:spPr>
          <a:xfrm>
            <a:off x="5121648" y="3560109"/>
            <a:ext cx="391646" cy="61772"/>
          </a:xfrm>
          <a:custGeom>
            <a:avLst/>
            <a:gdLst/>
            <a:ahLst/>
            <a:cxnLst/>
            <a:rect l="l" t="t" r="r" b="b"/>
            <a:pathLst>
              <a:path w="591820" h="93345">
                <a:moveTo>
                  <a:pt x="559816" y="62484"/>
                </a:moveTo>
                <a:lnTo>
                  <a:pt x="512063" y="62484"/>
                </a:lnTo>
                <a:lnTo>
                  <a:pt x="513587" y="30480"/>
                </a:lnTo>
                <a:lnTo>
                  <a:pt x="496824" y="30380"/>
                </a:lnTo>
                <a:lnTo>
                  <a:pt x="496824" y="0"/>
                </a:lnTo>
                <a:lnTo>
                  <a:pt x="591312" y="47244"/>
                </a:lnTo>
                <a:lnTo>
                  <a:pt x="559816" y="62484"/>
                </a:lnTo>
                <a:close/>
              </a:path>
              <a:path w="591820" h="93345">
                <a:moveTo>
                  <a:pt x="496824" y="62347"/>
                </a:moveTo>
                <a:lnTo>
                  <a:pt x="0" y="57912"/>
                </a:lnTo>
                <a:lnTo>
                  <a:pt x="0" y="27432"/>
                </a:lnTo>
                <a:lnTo>
                  <a:pt x="496824" y="30380"/>
                </a:lnTo>
                <a:lnTo>
                  <a:pt x="496824" y="62347"/>
                </a:lnTo>
                <a:close/>
              </a:path>
              <a:path w="591820" h="93345">
                <a:moveTo>
                  <a:pt x="512063" y="62484"/>
                </a:moveTo>
                <a:lnTo>
                  <a:pt x="496824" y="62347"/>
                </a:lnTo>
                <a:lnTo>
                  <a:pt x="496824" y="30380"/>
                </a:lnTo>
                <a:lnTo>
                  <a:pt x="513587" y="30480"/>
                </a:lnTo>
                <a:lnTo>
                  <a:pt x="512063" y="62484"/>
                </a:lnTo>
                <a:close/>
              </a:path>
              <a:path w="591820" h="93345">
                <a:moveTo>
                  <a:pt x="496824" y="92964"/>
                </a:moveTo>
                <a:lnTo>
                  <a:pt x="496824" y="62347"/>
                </a:lnTo>
                <a:lnTo>
                  <a:pt x="559816" y="62484"/>
                </a:lnTo>
                <a:lnTo>
                  <a:pt x="496824" y="92964"/>
                </a:lnTo>
                <a:close/>
              </a:path>
            </a:pathLst>
          </a:custGeom>
          <a:solidFill>
            <a:srgbClr val="FF0000"/>
          </a:solidFill>
        </p:spPr>
        <p:txBody>
          <a:bodyPr wrap="square" lIns="0" tIns="0" rIns="0" bIns="0" rtlCol="0"/>
          <a:lstStyle/>
          <a:p>
            <a:endParaRPr sz="1191"/>
          </a:p>
        </p:txBody>
      </p:sp>
      <p:sp>
        <p:nvSpPr>
          <p:cNvPr id="6" name="object 6"/>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39</a:t>
            </a:fld>
            <a:endParaRPr spc="-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Projection</a:t>
            </a:r>
          </a:p>
        </p:txBody>
      </p:sp>
      <p:sp>
        <p:nvSpPr>
          <p:cNvPr id="9" name="TextBox 8">
            <a:extLst>
              <a:ext uri="{FF2B5EF4-FFF2-40B4-BE49-F238E27FC236}">
                <a16:creationId xmlns:a16="http://schemas.microsoft.com/office/drawing/2014/main" id="{01C804B2-BB32-A19F-7322-48DC061AB8D3}"/>
              </a:ext>
            </a:extLst>
          </p:cNvPr>
          <p:cNvSpPr txBox="1"/>
          <p:nvPr/>
        </p:nvSpPr>
        <p:spPr>
          <a:xfrm>
            <a:off x="353291" y="1479887"/>
            <a:ext cx="8229600" cy="1815882"/>
          </a:xfrm>
          <a:prstGeom prst="rect">
            <a:avLst/>
          </a:prstGeom>
          <a:noFill/>
        </p:spPr>
        <p:txBody>
          <a:bodyPr wrap="square">
            <a:spAutoFit/>
          </a:bodyPr>
          <a:lstStyle/>
          <a:p>
            <a:pPr algn="just"/>
            <a:r>
              <a:rPr lang="en-US" sz="1400" b="0" i="0" u="none" strike="noStrike" baseline="0" dirty="0">
                <a:latin typeface="CIDFont+F3"/>
              </a:rPr>
              <a:t>The Projection (Spatial Reference System) is defined in RAS using an ESRI well-known text PRJ file. Having this defined will allow you to export data to be used with other GIS layers and allow other GIS layers to be displayed with your data. </a:t>
            </a:r>
          </a:p>
          <a:p>
            <a:pPr algn="just"/>
            <a:endParaRPr lang="en-US" sz="1400" dirty="0">
              <a:latin typeface="CIDFont+F3"/>
            </a:endParaRPr>
          </a:p>
          <a:p>
            <a:pPr algn="just"/>
            <a:r>
              <a:rPr lang="en-US" sz="1400" b="0" i="0" u="none" strike="noStrike" baseline="0" dirty="0">
                <a:latin typeface="CIDFont+F3"/>
              </a:rPr>
              <a:t>RAS Mapper has the ability to display Web Imagery. If the projection is correctly defined, the web imagery will be projected as a background map. Depending on the projection used for the data the web imagery labels may look great (using local projection) or not so great if you are using a national projection and your data is on the </a:t>
            </a:r>
            <a:r>
              <a:rPr lang="it-IT" sz="1400" b="0" i="0" u="none" strike="noStrike" baseline="0" dirty="0" err="1">
                <a:latin typeface="CIDFont+F3"/>
              </a:rPr>
              <a:t>edge</a:t>
            </a:r>
            <a:r>
              <a:rPr lang="it-IT" sz="1400" b="0" i="0" u="none" strike="noStrike" baseline="0" dirty="0">
                <a:latin typeface="CIDFont+F3"/>
              </a:rPr>
              <a:t> of </a:t>
            </a:r>
            <a:r>
              <a:rPr lang="it-IT" sz="1400" b="0" i="0" u="none" strike="noStrike" baseline="0" dirty="0" err="1">
                <a:latin typeface="CIDFont+F3"/>
              </a:rPr>
              <a:t>projection</a:t>
            </a:r>
            <a:r>
              <a:rPr lang="it-IT" sz="1400" b="0" i="0" u="none" strike="noStrike" baseline="0" dirty="0">
                <a:latin typeface="CIDFont+F3"/>
              </a:rPr>
              <a:t> </a:t>
            </a:r>
            <a:r>
              <a:rPr lang="it-IT" sz="1400" b="0" i="0" u="none" strike="noStrike" baseline="0" dirty="0" err="1">
                <a:latin typeface="CIDFont+F3"/>
              </a:rPr>
              <a:t>limits</a:t>
            </a:r>
            <a:r>
              <a:rPr lang="it-IT" sz="1400" b="0" i="0" u="none" strike="noStrike" baseline="0" dirty="0">
                <a:latin typeface="CIDFont+F3"/>
              </a:rPr>
              <a:t>.</a:t>
            </a:r>
            <a:r>
              <a:rPr lang="en-US" sz="1400" dirty="0">
                <a:latin typeface="CIDFont+F3"/>
              </a:rPr>
              <a:t> </a:t>
            </a:r>
            <a:endParaRPr lang="it-IT" sz="1400" dirty="0"/>
          </a:p>
        </p:txBody>
      </p:sp>
      <p:pic>
        <p:nvPicPr>
          <p:cNvPr id="1026" name="Picture 2" descr="Geographic vs Projected Coordinate Systems">
            <a:extLst>
              <a:ext uri="{FF2B5EF4-FFF2-40B4-BE49-F238E27FC236}">
                <a16:creationId xmlns:a16="http://schemas.microsoft.com/office/drawing/2014/main" id="{042EA84D-508A-00F8-FB2F-08A1510BE131}"/>
              </a:ext>
            </a:extLst>
          </p:cNvPr>
          <p:cNvPicPr>
            <a:picLocks noChangeAspect="1" noChangeArrowheads="1"/>
          </p:cNvPicPr>
          <p:nvPr/>
        </p:nvPicPr>
        <p:blipFill>
          <a:blip r:embed="rId2">
            <a:clrChange>
              <a:clrFrom>
                <a:srgbClr val="E5E5E5"/>
              </a:clrFrom>
              <a:clrTo>
                <a:srgbClr val="E5E5E5">
                  <a:alpha val="0"/>
                </a:srgbClr>
              </a:clrTo>
            </a:clrChange>
            <a:extLst>
              <a:ext uri="{28A0092B-C50C-407E-A947-70E740481C1C}">
                <a14:useLocalDpi xmlns:a14="http://schemas.microsoft.com/office/drawing/2010/main" val="0"/>
              </a:ext>
            </a:extLst>
          </a:blip>
          <a:srcRect/>
          <a:stretch>
            <a:fillRect/>
          </a:stretch>
        </p:blipFill>
        <p:spPr bwMode="auto">
          <a:xfrm>
            <a:off x="5327073" y="3031980"/>
            <a:ext cx="3581400" cy="201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77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810" y="664076"/>
            <a:ext cx="3160699" cy="378032"/>
          </a:xfrm>
          <a:prstGeom prst="rect">
            <a:avLst/>
          </a:prstGeom>
        </p:spPr>
        <p:txBody>
          <a:bodyPr vert="horz" wrap="square" lIns="0" tIns="11346" rIns="0" bIns="0" rtlCol="0" anchor="ctr">
            <a:spAutoFit/>
          </a:bodyPr>
          <a:lstStyle/>
          <a:p>
            <a:pPr marL="8405">
              <a:spcBef>
                <a:spcPts val="89"/>
              </a:spcBef>
            </a:pPr>
            <a:r>
              <a:rPr sz="2382" spc="-10" dirty="0"/>
              <a:t>Fixing</a:t>
            </a:r>
            <a:r>
              <a:rPr sz="2382" spc="-50" dirty="0"/>
              <a:t> </a:t>
            </a:r>
            <a:r>
              <a:rPr sz="2382" spc="-13" dirty="0"/>
              <a:t>Problems</a:t>
            </a:r>
            <a:endParaRPr sz="2382" dirty="0"/>
          </a:p>
        </p:txBody>
      </p:sp>
      <p:sp>
        <p:nvSpPr>
          <p:cNvPr id="3" name="object 3"/>
          <p:cNvSpPr txBox="1"/>
          <p:nvPr/>
        </p:nvSpPr>
        <p:spPr>
          <a:xfrm>
            <a:off x="1743732" y="1677827"/>
            <a:ext cx="4590910" cy="243990"/>
          </a:xfrm>
          <a:prstGeom prst="rect">
            <a:avLst/>
          </a:prstGeom>
        </p:spPr>
        <p:txBody>
          <a:bodyPr vert="horz" wrap="square" lIns="0" tIns="9664" rIns="0" bIns="0" rtlCol="0">
            <a:spAutoFit/>
          </a:bodyPr>
          <a:lstStyle/>
          <a:p>
            <a:pPr marL="133217" indent="-125232">
              <a:spcBef>
                <a:spcPts val="75"/>
              </a:spcBef>
              <a:buFont typeface="Arial"/>
              <a:buChar char="•"/>
              <a:tabLst>
                <a:tab pos="133637" algn="l"/>
              </a:tabLst>
            </a:pPr>
            <a:r>
              <a:rPr sz="1522" dirty="0">
                <a:latin typeface="Calibri"/>
                <a:cs typeface="Calibri"/>
              </a:rPr>
              <a:t>If</a:t>
            </a:r>
            <a:r>
              <a:rPr sz="1522" spc="-3" dirty="0">
                <a:latin typeface="Calibri"/>
                <a:cs typeface="Calibri"/>
              </a:rPr>
              <a:t> </a:t>
            </a:r>
            <a:r>
              <a:rPr sz="1522" dirty="0">
                <a:latin typeface="Calibri"/>
                <a:cs typeface="Calibri"/>
              </a:rPr>
              <a:t>cell</a:t>
            </a:r>
            <a:r>
              <a:rPr sz="1522" spc="-7" dirty="0">
                <a:latin typeface="Calibri"/>
                <a:cs typeface="Calibri"/>
              </a:rPr>
              <a:t> </a:t>
            </a:r>
            <a:r>
              <a:rPr sz="1522" dirty="0">
                <a:latin typeface="Calibri"/>
                <a:cs typeface="Calibri"/>
              </a:rPr>
              <a:t>spacing</a:t>
            </a:r>
            <a:r>
              <a:rPr sz="1522" spc="7" dirty="0">
                <a:latin typeface="Calibri"/>
                <a:cs typeface="Calibri"/>
              </a:rPr>
              <a:t> </a:t>
            </a:r>
            <a:r>
              <a:rPr sz="1522" spc="3" dirty="0">
                <a:latin typeface="Calibri"/>
                <a:cs typeface="Calibri"/>
              </a:rPr>
              <a:t>is</a:t>
            </a:r>
            <a:r>
              <a:rPr sz="1522" spc="7" dirty="0">
                <a:latin typeface="Calibri"/>
                <a:cs typeface="Calibri"/>
              </a:rPr>
              <a:t> </a:t>
            </a:r>
            <a:r>
              <a:rPr sz="1522" spc="-3" dirty="0">
                <a:latin typeface="Calibri"/>
                <a:cs typeface="Calibri"/>
              </a:rPr>
              <a:t>too </a:t>
            </a:r>
            <a:r>
              <a:rPr sz="1522" spc="-7" dirty="0">
                <a:latin typeface="Calibri"/>
                <a:cs typeface="Calibri"/>
              </a:rPr>
              <a:t>large, </a:t>
            </a:r>
            <a:r>
              <a:rPr sz="1522" dirty="0">
                <a:latin typeface="Calibri"/>
                <a:cs typeface="Calibri"/>
              </a:rPr>
              <a:t>cell</a:t>
            </a:r>
            <a:r>
              <a:rPr sz="1522" spc="7" dirty="0">
                <a:latin typeface="Calibri"/>
                <a:cs typeface="Calibri"/>
              </a:rPr>
              <a:t> </a:t>
            </a:r>
            <a:r>
              <a:rPr sz="1522" spc="-7" dirty="0">
                <a:latin typeface="Calibri"/>
                <a:cs typeface="Calibri"/>
              </a:rPr>
              <a:t>faces</a:t>
            </a:r>
            <a:r>
              <a:rPr sz="1522" spc="-10" dirty="0">
                <a:latin typeface="Calibri"/>
                <a:cs typeface="Calibri"/>
              </a:rPr>
              <a:t> may</a:t>
            </a:r>
            <a:r>
              <a:rPr sz="1522" dirty="0">
                <a:latin typeface="Calibri"/>
                <a:cs typeface="Calibri"/>
              </a:rPr>
              <a:t> </a:t>
            </a:r>
            <a:r>
              <a:rPr sz="1522" spc="7" dirty="0">
                <a:latin typeface="Calibri"/>
                <a:cs typeface="Calibri"/>
              </a:rPr>
              <a:t>not</a:t>
            </a:r>
            <a:r>
              <a:rPr sz="1522" spc="-17" dirty="0">
                <a:latin typeface="Calibri"/>
                <a:cs typeface="Calibri"/>
              </a:rPr>
              <a:t> </a:t>
            </a:r>
            <a:r>
              <a:rPr sz="1522" spc="7" dirty="0">
                <a:latin typeface="Calibri"/>
                <a:cs typeface="Calibri"/>
              </a:rPr>
              <a:t>be</a:t>
            </a:r>
            <a:r>
              <a:rPr sz="1522" spc="-3" dirty="0">
                <a:latin typeface="Calibri"/>
                <a:cs typeface="Calibri"/>
              </a:rPr>
              <a:t> enforced</a:t>
            </a:r>
            <a:endParaRPr sz="1522" dirty="0">
              <a:latin typeface="Calibri"/>
              <a:cs typeface="Calibri"/>
            </a:endParaRPr>
          </a:p>
        </p:txBody>
      </p:sp>
      <p:pic>
        <p:nvPicPr>
          <p:cNvPr id="4" name="object 4"/>
          <p:cNvPicPr/>
          <p:nvPr/>
        </p:nvPicPr>
        <p:blipFill>
          <a:blip r:embed="rId2" cstate="print"/>
          <a:stretch>
            <a:fillRect/>
          </a:stretch>
        </p:blipFill>
        <p:spPr>
          <a:xfrm>
            <a:off x="1684580" y="2110852"/>
            <a:ext cx="2922718" cy="1458333"/>
          </a:xfrm>
          <a:prstGeom prst="rect">
            <a:avLst/>
          </a:prstGeom>
        </p:spPr>
      </p:pic>
      <p:pic>
        <p:nvPicPr>
          <p:cNvPr id="5" name="object 5"/>
          <p:cNvPicPr/>
          <p:nvPr/>
        </p:nvPicPr>
        <p:blipFill>
          <a:blip r:embed="rId3" cstate="print"/>
          <a:stretch>
            <a:fillRect/>
          </a:stretch>
        </p:blipFill>
        <p:spPr>
          <a:xfrm>
            <a:off x="4684956" y="2110852"/>
            <a:ext cx="2923726" cy="1458333"/>
          </a:xfrm>
          <a:prstGeom prst="rect">
            <a:avLst/>
          </a:prstGeom>
        </p:spPr>
      </p:pic>
      <p:sp>
        <p:nvSpPr>
          <p:cNvPr id="6" name="object 6"/>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40</a:t>
            </a:fld>
            <a:endParaRPr spc="-3"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43732" y="1677827"/>
            <a:ext cx="2309112" cy="243990"/>
          </a:xfrm>
          <a:prstGeom prst="rect">
            <a:avLst/>
          </a:prstGeom>
        </p:spPr>
        <p:txBody>
          <a:bodyPr vert="horz" wrap="square" lIns="0" tIns="9664" rIns="0" bIns="0" rtlCol="0">
            <a:spAutoFit/>
          </a:bodyPr>
          <a:lstStyle/>
          <a:p>
            <a:pPr marL="133217" indent="-125232">
              <a:spcBef>
                <a:spcPts val="75"/>
              </a:spcBef>
              <a:buFont typeface="Arial"/>
              <a:buChar char="•"/>
              <a:tabLst>
                <a:tab pos="133637" algn="l"/>
              </a:tabLst>
            </a:pPr>
            <a:r>
              <a:rPr sz="1522" spc="-3" dirty="0">
                <a:latin typeface="Calibri"/>
                <a:cs typeface="Calibri"/>
              </a:rPr>
              <a:t>More</a:t>
            </a:r>
            <a:r>
              <a:rPr sz="1522" spc="3" dirty="0">
                <a:latin typeface="Calibri"/>
                <a:cs typeface="Calibri"/>
              </a:rPr>
              <a:t> </a:t>
            </a:r>
            <a:r>
              <a:rPr sz="1522" dirty="0">
                <a:latin typeface="Calibri"/>
                <a:cs typeface="Calibri"/>
              </a:rPr>
              <a:t>than</a:t>
            </a:r>
            <a:r>
              <a:rPr sz="1522" spc="-7" dirty="0">
                <a:latin typeface="Calibri"/>
                <a:cs typeface="Calibri"/>
              </a:rPr>
              <a:t> </a:t>
            </a:r>
            <a:r>
              <a:rPr sz="1522" spc="3" dirty="0">
                <a:latin typeface="Calibri"/>
                <a:cs typeface="Calibri"/>
              </a:rPr>
              <a:t>8</a:t>
            </a:r>
            <a:r>
              <a:rPr sz="1522" spc="7" dirty="0">
                <a:latin typeface="Calibri"/>
                <a:cs typeface="Calibri"/>
              </a:rPr>
              <a:t> </a:t>
            </a:r>
            <a:r>
              <a:rPr sz="1522" dirty="0">
                <a:latin typeface="Calibri"/>
                <a:cs typeface="Calibri"/>
              </a:rPr>
              <a:t>sides</a:t>
            </a:r>
            <a:r>
              <a:rPr sz="1522" spc="3" dirty="0">
                <a:latin typeface="Calibri"/>
                <a:cs typeface="Calibri"/>
              </a:rPr>
              <a:t> </a:t>
            </a:r>
            <a:r>
              <a:rPr sz="1522" spc="7" dirty="0">
                <a:latin typeface="Calibri"/>
                <a:cs typeface="Calibri"/>
              </a:rPr>
              <a:t>on</a:t>
            </a:r>
            <a:r>
              <a:rPr sz="1522" spc="-23" dirty="0">
                <a:latin typeface="Calibri"/>
                <a:cs typeface="Calibri"/>
              </a:rPr>
              <a:t> </a:t>
            </a:r>
            <a:r>
              <a:rPr sz="1522" spc="3" dirty="0">
                <a:latin typeface="Calibri"/>
                <a:cs typeface="Calibri"/>
              </a:rPr>
              <a:t>a </a:t>
            </a:r>
            <a:r>
              <a:rPr sz="1522" dirty="0">
                <a:latin typeface="Calibri"/>
                <a:cs typeface="Calibri"/>
              </a:rPr>
              <a:t>cell.</a:t>
            </a:r>
            <a:endParaRPr sz="1522">
              <a:latin typeface="Calibri"/>
              <a:cs typeface="Calibri"/>
            </a:endParaRPr>
          </a:p>
        </p:txBody>
      </p:sp>
      <p:sp>
        <p:nvSpPr>
          <p:cNvPr id="4" name="object 4"/>
          <p:cNvSpPr txBox="1"/>
          <p:nvPr/>
        </p:nvSpPr>
        <p:spPr>
          <a:xfrm>
            <a:off x="1743732" y="2514955"/>
            <a:ext cx="2307431" cy="799077"/>
          </a:xfrm>
          <a:prstGeom prst="rect">
            <a:avLst/>
          </a:prstGeom>
        </p:spPr>
        <p:txBody>
          <a:bodyPr vert="horz" wrap="square" lIns="0" tIns="9664" rIns="0" bIns="0" rtlCol="0">
            <a:spAutoFit/>
          </a:bodyPr>
          <a:lstStyle/>
          <a:p>
            <a:pPr marL="133217" indent="-125232">
              <a:spcBef>
                <a:spcPts val="75"/>
              </a:spcBef>
              <a:buFont typeface="Arial"/>
              <a:buChar char="•"/>
              <a:tabLst>
                <a:tab pos="133637" algn="l"/>
              </a:tabLst>
            </a:pPr>
            <a:r>
              <a:rPr sz="1522" spc="3" dirty="0">
                <a:latin typeface="Calibri"/>
                <a:cs typeface="Calibri"/>
              </a:rPr>
              <a:t>Fix</a:t>
            </a:r>
            <a:r>
              <a:rPr sz="1522" spc="-7" dirty="0">
                <a:latin typeface="Calibri"/>
                <a:cs typeface="Calibri"/>
              </a:rPr>
              <a:t> </a:t>
            </a:r>
            <a:r>
              <a:rPr sz="1522" dirty="0">
                <a:latin typeface="Calibri"/>
                <a:cs typeface="Calibri"/>
              </a:rPr>
              <a:t>by</a:t>
            </a:r>
            <a:r>
              <a:rPr sz="1522" spc="-23" dirty="0">
                <a:latin typeface="Calibri"/>
                <a:cs typeface="Calibri"/>
              </a:rPr>
              <a:t> </a:t>
            </a:r>
            <a:r>
              <a:rPr sz="1522" spc="3" dirty="0">
                <a:latin typeface="Calibri"/>
                <a:cs typeface="Calibri"/>
              </a:rPr>
              <a:t>Hand</a:t>
            </a:r>
            <a:endParaRPr sz="1522" dirty="0">
              <a:latin typeface="Calibri"/>
              <a:cs typeface="Calibri"/>
            </a:endParaRPr>
          </a:p>
          <a:p>
            <a:pPr>
              <a:spcBef>
                <a:spcPts val="20"/>
              </a:spcBef>
              <a:buFont typeface="Arial"/>
              <a:buChar char="•"/>
            </a:pPr>
            <a:endParaRPr sz="2085" dirty="0">
              <a:latin typeface="Calibri"/>
              <a:cs typeface="Calibri"/>
            </a:endParaRPr>
          </a:p>
          <a:p>
            <a:pPr marL="133217" indent="-125232">
              <a:buFont typeface="Arial"/>
              <a:buChar char="•"/>
              <a:tabLst>
                <a:tab pos="133637" algn="l"/>
              </a:tabLst>
            </a:pPr>
            <a:r>
              <a:rPr sz="1522" dirty="0">
                <a:latin typeface="Calibri"/>
                <a:cs typeface="Calibri"/>
              </a:rPr>
              <a:t>Auto</a:t>
            </a:r>
            <a:r>
              <a:rPr sz="1522" spc="-17" dirty="0">
                <a:latin typeface="Calibri"/>
                <a:cs typeface="Calibri"/>
              </a:rPr>
              <a:t> </a:t>
            </a:r>
            <a:r>
              <a:rPr sz="1522" spc="-3" dirty="0">
                <a:latin typeface="Calibri"/>
                <a:cs typeface="Calibri"/>
              </a:rPr>
              <a:t>“Try</a:t>
            </a:r>
            <a:r>
              <a:rPr sz="1522" spc="-7" dirty="0">
                <a:latin typeface="Calibri"/>
                <a:cs typeface="Calibri"/>
              </a:rPr>
              <a:t> </a:t>
            </a:r>
            <a:r>
              <a:rPr sz="1522" spc="13" dirty="0">
                <a:latin typeface="Calibri"/>
                <a:cs typeface="Calibri"/>
              </a:rPr>
              <a:t>Fix”</a:t>
            </a:r>
            <a:r>
              <a:rPr sz="1522" spc="-17" dirty="0">
                <a:latin typeface="Calibri"/>
                <a:cs typeface="Calibri"/>
              </a:rPr>
              <a:t> </a:t>
            </a:r>
            <a:r>
              <a:rPr sz="1522" dirty="0">
                <a:latin typeface="Calibri"/>
                <a:cs typeface="Calibri"/>
              </a:rPr>
              <a:t>menu</a:t>
            </a:r>
            <a:r>
              <a:rPr sz="1522" spc="3" dirty="0">
                <a:latin typeface="Calibri"/>
                <a:cs typeface="Calibri"/>
              </a:rPr>
              <a:t> </a:t>
            </a:r>
            <a:r>
              <a:rPr sz="1522" dirty="0">
                <a:latin typeface="Calibri"/>
                <a:cs typeface="Calibri"/>
              </a:rPr>
              <a:t>option</a:t>
            </a:r>
          </a:p>
        </p:txBody>
      </p:sp>
      <p:grpSp>
        <p:nvGrpSpPr>
          <p:cNvPr id="5" name="object 5"/>
          <p:cNvGrpSpPr/>
          <p:nvPr/>
        </p:nvGrpSpPr>
        <p:grpSpPr>
          <a:xfrm>
            <a:off x="2004977" y="2041264"/>
            <a:ext cx="5543970" cy="2028405"/>
            <a:chOff x="1045463" y="2948940"/>
            <a:chExt cx="8377555" cy="3065145"/>
          </a:xfrm>
        </p:grpSpPr>
        <p:pic>
          <p:nvPicPr>
            <p:cNvPr id="6" name="object 6"/>
            <p:cNvPicPr/>
            <p:nvPr/>
          </p:nvPicPr>
          <p:blipFill>
            <a:blip r:embed="rId2" cstate="print"/>
            <a:stretch>
              <a:fillRect/>
            </a:stretch>
          </p:blipFill>
          <p:spPr>
            <a:xfrm>
              <a:off x="4488180" y="3084576"/>
              <a:ext cx="4934712" cy="2898647"/>
            </a:xfrm>
            <a:prstGeom prst="rect">
              <a:avLst/>
            </a:prstGeom>
          </p:spPr>
        </p:pic>
        <p:pic>
          <p:nvPicPr>
            <p:cNvPr id="7" name="object 7"/>
            <p:cNvPicPr/>
            <p:nvPr/>
          </p:nvPicPr>
          <p:blipFill>
            <a:blip r:embed="rId3" cstate="print"/>
            <a:stretch>
              <a:fillRect/>
            </a:stretch>
          </p:blipFill>
          <p:spPr>
            <a:xfrm>
              <a:off x="4488180" y="3113532"/>
              <a:ext cx="4934712" cy="2900171"/>
            </a:xfrm>
            <a:prstGeom prst="rect">
              <a:avLst/>
            </a:prstGeom>
          </p:spPr>
        </p:pic>
        <p:pic>
          <p:nvPicPr>
            <p:cNvPr id="8" name="object 8"/>
            <p:cNvPicPr/>
            <p:nvPr/>
          </p:nvPicPr>
          <p:blipFill>
            <a:blip r:embed="rId4" cstate="print"/>
            <a:stretch>
              <a:fillRect/>
            </a:stretch>
          </p:blipFill>
          <p:spPr>
            <a:xfrm>
              <a:off x="4433316" y="3084576"/>
              <a:ext cx="4934712" cy="2898647"/>
            </a:xfrm>
            <a:prstGeom prst="rect">
              <a:avLst/>
            </a:prstGeom>
          </p:spPr>
        </p:pic>
        <p:pic>
          <p:nvPicPr>
            <p:cNvPr id="9" name="object 9"/>
            <p:cNvPicPr/>
            <p:nvPr/>
          </p:nvPicPr>
          <p:blipFill>
            <a:blip r:embed="rId5" cstate="print"/>
            <a:stretch>
              <a:fillRect/>
            </a:stretch>
          </p:blipFill>
          <p:spPr>
            <a:xfrm>
              <a:off x="1045463" y="2948940"/>
              <a:ext cx="4038600" cy="219456"/>
            </a:xfrm>
            <a:prstGeom prst="rect">
              <a:avLst/>
            </a:prstGeom>
          </p:spPr>
        </p:pic>
      </p:grpSp>
      <p:sp>
        <p:nvSpPr>
          <p:cNvPr id="10" name="object 10"/>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41</a:t>
            </a:fld>
            <a:endParaRPr spc="-3" dirty="0"/>
          </a:p>
        </p:txBody>
      </p:sp>
      <p:sp>
        <p:nvSpPr>
          <p:cNvPr id="13" name="object 2">
            <a:extLst>
              <a:ext uri="{FF2B5EF4-FFF2-40B4-BE49-F238E27FC236}">
                <a16:creationId xmlns:a16="http://schemas.microsoft.com/office/drawing/2014/main" id="{533DBE87-F2A2-DAE0-0F6D-C252AF288828}"/>
              </a:ext>
            </a:extLst>
          </p:cNvPr>
          <p:cNvSpPr txBox="1">
            <a:spLocks/>
          </p:cNvSpPr>
          <p:nvPr/>
        </p:nvSpPr>
        <p:spPr>
          <a:xfrm>
            <a:off x="219810" y="664076"/>
            <a:ext cx="3160699" cy="378032"/>
          </a:xfrm>
          <a:prstGeom prst="rect">
            <a:avLst/>
          </a:prstGeom>
        </p:spPr>
        <p:txBody>
          <a:bodyPr vert="horz" wrap="square" lIns="0" tIns="11346" rIns="0" bIns="0" rtlCol="0" anchor="ctr">
            <a:spAutoFit/>
          </a:bodyPr>
          <a:lstStyle>
            <a:lvl1pPr algn="l" defTabSz="457200" rtl="0" eaLnBrk="1" latinLnBrk="0" hangingPunct="1">
              <a:spcBef>
                <a:spcPct val="0"/>
              </a:spcBef>
              <a:buNone/>
              <a:defRPr sz="4400" kern="1200">
                <a:solidFill>
                  <a:srgbClr val="FFFFFF"/>
                </a:solidFill>
                <a:latin typeface="Arial"/>
                <a:ea typeface="+mj-ea"/>
                <a:cs typeface="Arial"/>
              </a:defRPr>
            </a:lvl1pPr>
          </a:lstStyle>
          <a:p>
            <a:pPr marL="8405">
              <a:spcBef>
                <a:spcPts val="89"/>
              </a:spcBef>
            </a:pPr>
            <a:r>
              <a:rPr lang="it-IT" sz="2382" spc="-10"/>
              <a:t>Fixing</a:t>
            </a:r>
            <a:r>
              <a:rPr lang="it-IT" sz="2382" spc="-50"/>
              <a:t> </a:t>
            </a:r>
            <a:r>
              <a:rPr lang="it-IT" sz="2382" spc="-13"/>
              <a:t>Problems</a:t>
            </a:r>
            <a:endParaRPr lang="it-IT" sz="2382"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43732" y="1631978"/>
            <a:ext cx="5206533" cy="803203"/>
          </a:xfrm>
          <a:prstGeom prst="rect">
            <a:avLst/>
          </a:prstGeom>
        </p:spPr>
        <p:txBody>
          <a:bodyPr vert="horz" wrap="square" lIns="0" tIns="55469" rIns="0" bIns="0" rtlCol="0">
            <a:spAutoFit/>
          </a:bodyPr>
          <a:lstStyle/>
          <a:p>
            <a:pPr marL="133217" indent="-125232">
              <a:spcBef>
                <a:spcPts val="437"/>
              </a:spcBef>
              <a:buFont typeface="Arial"/>
              <a:buChar char="•"/>
              <a:tabLst>
                <a:tab pos="133637" algn="l"/>
              </a:tabLst>
            </a:pPr>
            <a:r>
              <a:rPr sz="1522" spc="3" dirty="0">
                <a:latin typeface="Calibri"/>
                <a:cs typeface="Calibri"/>
              </a:rPr>
              <a:t>Cells</a:t>
            </a:r>
            <a:r>
              <a:rPr sz="1522" spc="-10" dirty="0">
                <a:latin typeface="Calibri"/>
                <a:cs typeface="Calibri"/>
              </a:rPr>
              <a:t> </a:t>
            </a:r>
            <a:r>
              <a:rPr sz="1522" spc="3" dirty="0">
                <a:latin typeface="Calibri"/>
                <a:cs typeface="Calibri"/>
              </a:rPr>
              <a:t>need</a:t>
            </a:r>
            <a:r>
              <a:rPr sz="1522" spc="-17" dirty="0">
                <a:latin typeface="Calibri"/>
                <a:cs typeface="Calibri"/>
              </a:rPr>
              <a:t> </a:t>
            </a:r>
            <a:r>
              <a:rPr sz="1522" spc="-3" dirty="0">
                <a:latin typeface="Calibri"/>
                <a:cs typeface="Calibri"/>
              </a:rPr>
              <a:t>to </a:t>
            </a:r>
            <a:r>
              <a:rPr sz="1522" spc="-7" dirty="0">
                <a:latin typeface="Calibri"/>
                <a:cs typeface="Calibri"/>
              </a:rPr>
              <a:t>have</a:t>
            </a:r>
            <a:r>
              <a:rPr sz="1522" spc="-3" dirty="0">
                <a:latin typeface="Calibri"/>
                <a:cs typeface="Calibri"/>
              </a:rPr>
              <a:t> </a:t>
            </a:r>
            <a:r>
              <a:rPr sz="1522" spc="-7" dirty="0">
                <a:latin typeface="Calibri"/>
                <a:cs typeface="Calibri"/>
              </a:rPr>
              <a:t>exactly</a:t>
            </a:r>
            <a:r>
              <a:rPr sz="1522" spc="-13" dirty="0">
                <a:latin typeface="Calibri"/>
                <a:cs typeface="Calibri"/>
              </a:rPr>
              <a:t> </a:t>
            </a:r>
            <a:r>
              <a:rPr sz="1522" dirty="0">
                <a:latin typeface="Calibri"/>
                <a:cs typeface="Calibri"/>
              </a:rPr>
              <a:t>one</a:t>
            </a:r>
            <a:r>
              <a:rPr sz="1522" spc="-3" dirty="0">
                <a:latin typeface="Calibri"/>
                <a:cs typeface="Calibri"/>
              </a:rPr>
              <a:t> </a:t>
            </a:r>
            <a:r>
              <a:rPr sz="1522" dirty="0">
                <a:latin typeface="Calibri"/>
                <a:cs typeface="Calibri"/>
              </a:rPr>
              <a:t>Computation</a:t>
            </a:r>
            <a:r>
              <a:rPr sz="1522" spc="-17" dirty="0">
                <a:latin typeface="Calibri"/>
                <a:cs typeface="Calibri"/>
              </a:rPr>
              <a:t> </a:t>
            </a:r>
            <a:r>
              <a:rPr sz="1522" spc="-7" dirty="0">
                <a:latin typeface="Calibri"/>
                <a:cs typeface="Calibri"/>
              </a:rPr>
              <a:t>Point</a:t>
            </a:r>
            <a:r>
              <a:rPr sz="1522" dirty="0">
                <a:latin typeface="Calibri"/>
                <a:cs typeface="Calibri"/>
              </a:rPr>
              <a:t> (Black</a:t>
            </a:r>
            <a:r>
              <a:rPr sz="1522" spc="-17" dirty="0">
                <a:latin typeface="Calibri"/>
                <a:cs typeface="Calibri"/>
              </a:rPr>
              <a:t> </a:t>
            </a:r>
            <a:r>
              <a:rPr sz="1522" spc="3" dirty="0">
                <a:latin typeface="Calibri"/>
                <a:cs typeface="Calibri"/>
              </a:rPr>
              <a:t>Dot)</a:t>
            </a:r>
            <a:endParaRPr sz="1522">
              <a:latin typeface="Calibri"/>
              <a:cs typeface="Calibri"/>
            </a:endParaRPr>
          </a:p>
          <a:p>
            <a:pPr marL="133217" marR="3362" indent="-125232">
              <a:lnSpc>
                <a:spcPts val="1655"/>
              </a:lnSpc>
              <a:spcBef>
                <a:spcPts val="572"/>
              </a:spcBef>
              <a:buFont typeface="Arial"/>
              <a:buChar char="•"/>
              <a:tabLst>
                <a:tab pos="133637" algn="l"/>
              </a:tabLst>
            </a:pPr>
            <a:r>
              <a:rPr sz="1522" spc="3" dirty="0">
                <a:latin typeface="Calibri"/>
                <a:cs typeface="Calibri"/>
              </a:rPr>
              <a:t>Fix </a:t>
            </a:r>
            <a:r>
              <a:rPr sz="1522" spc="-7" dirty="0">
                <a:latin typeface="Calibri"/>
                <a:cs typeface="Calibri"/>
              </a:rPr>
              <a:t>graphically </a:t>
            </a:r>
            <a:r>
              <a:rPr sz="1522" dirty="0">
                <a:latin typeface="Calibri"/>
                <a:cs typeface="Calibri"/>
              </a:rPr>
              <a:t>by adding </a:t>
            </a:r>
            <a:r>
              <a:rPr sz="1522" spc="-3" dirty="0">
                <a:latin typeface="Calibri"/>
                <a:cs typeface="Calibri"/>
              </a:rPr>
              <a:t>more </a:t>
            </a:r>
            <a:r>
              <a:rPr sz="1522" dirty="0">
                <a:latin typeface="Calibri"/>
                <a:cs typeface="Calibri"/>
              </a:rPr>
              <a:t>points and/or </a:t>
            </a:r>
            <a:r>
              <a:rPr sz="1522" spc="3" dirty="0">
                <a:latin typeface="Calibri"/>
                <a:cs typeface="Calibri"/>
              </a:rPr>
              <a:t>moving </a:t>
            </a:r>
            <a:r>
              <a:rPr sz="1522" dirty="0">
                <a:latin typeface="Calibri"/>
                <a:cs typeface="Calibri"/>
              </a:rPr>
              <a:t>points near </a:t>
            </a:r>
            <a:r>
              <a:rPr sz="1522" spc="-334" dirty="0">
                <a:latin typeface="Calibri"/>
                <a:cs typeface="Calibri"/>
              </a:rPr>
              <a:t> </a:t>
            </a:r>
            <a:r>
              <a:rPr sz="1522" dirty="0">
                <a:latin typeface="Calibri"/>
                <a:cs typeface="Calibri"/>
              </a:rPr>
              <a:t>perimeter</a:t>
            </a:r>
            <a:endParaRPr sz="1522">
              <a:latin typeface="Calibri"/>
              <a:cs typeface="Calibri"/>
            </a:endParaRPr>
          </a:p>
        </p:txBody>
      </p:sp>
      <p:pic>
        <p:nvPicPr>
          <p:cNvPr id="4" name="object 4"/>
          <p:cNvPicPr/>
          <p:nvPr/>
        </p:nvPicPr>
        <p:blipFill>
          <a:blip r:embed="rId2" cstate="print"/>
          <a:stretch>
            <a:fillRect/>
          </a:stretch>
        </p:blipFill>
        <p:spPr>
          <a:xfrm>
            <a:off x="2402653" y="2671595"/>
            <a:ext cx="2127997" cy="1565237"/>
          </a:xfrm>
          <a:prstGeom prst="rect">
            <a:avLst/>
          </a:prstGeom>
        </p:spPr>
      </p:pic>
      <p:pic>
        <p:nvPicPr>
          <p:cNvPr id="5" name="object 5"/>
          <p:cNvPicPr/>
          <p:nvPr/>
        </p:nvPicPr>
        <p:blipFill>
          <a:blip r:embed="rId3" cstate="print"/>
          <a:stretch>
            <a:fillRect/>
          </a:stretch>
        </p:blipFill>
        <p:spPr>
          <a:xfrm>
            <a:off x="4738407" y="2671595"/>
            <a:ext cx="2116903" cy="1565237"/>
          </a:xfrm>
          <a:prstGeom prst="rect">
            <a:avLst/>
          </a:prstGeom>
        </p:spPr>
      </p:pic>
      <p:sp>
        <p:nvSpPr>
          <p:cNvPr id="6" name="object 6"/>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42</a:t>
            </a:fld>
            <a:endParaRPr spc="-3" dirty="0"/>
          </a:p>
        </p:txBody>
      </p:sp>
      <p:sp>
        <p:nvSpPr>
          <p:cNvPr id="9" name="object 2">
            <a:extLst>
              <a:ext uri="{FF2B5EF4-FFF2-40B4-BE49-F238E27FC236}">
                <a16:creationId xmlns:a16="http://schemas.microsoft.com/office/drawing/2014/main" id="{D32C18B3-1FA2-6E60-5DAD-D0B1CFB52856}"/>
              </a:ext>
            </a:extLst>
          </p:cNvPr>
          <p:cNvSpPr txBox="1">
            <a:spLocks/>
          </p:cNvSpPr>
          <p:nvPr/>
        </p:nvSpPr>
        <p:spPr>
          <a:xfrm>
            <a:off x="219810" y="664076"/>
            <a:ext cx="3160699" cy="378032"/>
          </a:xfrm>
          <a:prstGeom prst="rect">
            <a:avLst/>
          </a:prstGeom>
        </p:spPr>
        <p:txBody>
          <a:bodyPr vert="horz" wrap="square" lIns="0" tIns="11346" rIns="0" bIns="0" rtlCol="0" anchor="ctr">
            <a:spAutoFit/>
          </a:bodyPr>
          <a:lstStyle>
            <a:lvl1pPr algn="l" defTabSz="457200" rtl="0" eaLnBrk="1" latinLnBrk="0" hangingPunct="1">
              <a:spcBef>
                <a:spcPct val="0"/>
              </a:spcBef>
              <a:buNone/>
              <a:defRPr sz="4400" kern="1200">
                <a:solidFill>
                  <a:srgbClr val="FFFFFF"/>
                </a:solidFill>
                <a:latin typeface="Arial"/>
                <a:ea typeface="+mj-ea"/>
                <a:cs typeface="Arial"/>
              </a:defRPr>
            </a:lvl1pPr>
          </a:lstStyle>
          <a:p>
            <a:pPr marL="8405">
              <a:spcBef>
                <a:spcPts val="89"/>
              </a:spcBef>
            </a:pPr>
            <a:r>
              <a:rPr lang="it-IT" sz="2382" spc="-10"/>
              <a:t>Fixing</a:t>
            </a:r>
            <a:r>
              <a:rPr lang="it-IT" sz="2382" spc="-50"/>
              <a:t> </a:t>
            </a:r>
            <a:r>
              <a:rPr lang="it-IT" sz="2382" spc="-13"/>
              <a:t>Problems</a:t>
            </a:r>
            <a:endParaRPr lang="it-IT" sz="2382"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973" y="325706"/>
            <a:ext cx="3160699" cy="378032"/>
          </a:xfrm>
          <a:prstGeom prst="rect">
            <a:avLst/>
          </a:prstGeom>
        </p:spPr>
        <p:txBody>
          <a:bodyPr vert="horz" wrap="square" lIns="0" tIns="11346" rIns="0" bIns="0" rtlCol="0" anchor="ctr">
            <a:spAutoFit/>
          </a:bodyPr>
          <a:lstStyle/>
          <a:p>
            <a:pPr marL="8405">
              <a:spcBef>
                <a:spcPts val="89"/>
              </a:spcBef>
            </a:pPr>
            <a:r>
              <a:rPr sz="2382" dirty="0"/>
              <a:t>Mesh</a:t>
            </a:r>
            <a:r>
              <a:rPr sz="2382" spc="-46" dirty="0"/>
              <a:t> </a:t>
            </a:r>
            <a:r>
              <a:rPr sz="2382" spc="-20" dirty="0"/>
              <a:t>Evaluation</a:t>
            </a:r>
            <a:endParaRPr sz="2382" dirty="0"/>
          </a:p>
        </p:txBody>
      </p:sp>
      <p:grpSp>
        <p:nvGrpSpPr>
          <p:cNvPr id="3" name="object 3"/>
          <p:cNvGrpSpPr/>
          <p:nvPr/>
        </p:nvGrpSpPr>
        <p:grpSpPr>
          <a:xfrm>
            <a:off x="1947806" y="1261670"/>
            <a:ext cx="5676340" cy="2833968"/>
            <a:chOff x="1063752" y="1906524"/>
            <a:chExt cx="8577580" cy="4282440"/>
          </a:xfrm>
        </p:grpSpPr>
        <p:pic>
          <p:nvPicPr>
            <p:cNvPr id="4" name="object 4"/>
            <p:cNvPicPr/>
            <p:nvPr/>
          </p:nvPicPr>
          <p:blipFill>
            <a:blip r:embed="rId2" cstate="print"/>
            <a:stretch>
              <a:fillRect/>
            </a:stretch>
          </p:blipFill>
          <p:spPr>
            <a:xfrm>
              <a:off x="1063752" y="2121408"/>
              <a:ext cx="7757160" cy="4035551"/>
            </a:xfrm>
            <a:prstGeom prst="rect">
              <a:avLst/>
            </a:prstGeom>
          </p:spPr>
        </p:pic>
        <p:pic>
          <p:nvPicPr>
            <p:cNvPr id="5" name="object 5"/>
            <p:cNvPicPr/>
            <p:nvPr/>
          </p:nvPicPr>
          <p:blipFill>
            <a:blip r:embed="rId3" cstate="print"/>
            <a:stretch>
              <a:fillRect/>
            </a:stretch>
          </p:blipFill>
          <p:spPr>
            <a:xfrm>
              <a:off x="1063752" y="2145792"/>
              <a:ext cx="7757160" cy="3986783"/>
            </a:xfrm>
            <a:prstGeom prst="rect">
              <a:avLst/>
            </a:prstGeom>
          </p:spPr>
        </p:pic>
        <p:pic>
          <p:nvPicPr>
            <p:cNvPr id="6" name="object 6"/>
            <p:cNvPicPr/>
            <p:nvPr/>
          </p:nvPicPr>
          <p:blipFill>
            <a:blip r:embed="rId4" cstate="print"/>
            <a:stretch>
              <a:fillRect/>
            </a:stretch>
          </p:blipFill>
          <p:spPr>
            <a:xfrm>
              <a:off x="1063752" y="2203704"/>
              <a:ext cx="7757160" cy="3985259"/>
            </a:xfrm>
            <a:prstGeom prst="rect">
              <a:avLst/>
            </a:prstGeom>
          </p:spPr>
        </p:pic>
        <p:pic>
          <p:nvPicPr>
            <p:cNvPr id="7" name="object 7"/>
            <p:cNvPicPr/>
            <p:nvPr/>
          </p:nvPicPr>
          <p:blipFill>
            <a:blip r:embed="rId5" cstate="print"/>
            <a:stretch>
              <a:fillRect/>
            </a:stretch>
          </p:blipFill>
          <p:spPr>
            <a:xfrm>
              <a:off x="7321296" y="1906524"/>
              <a:ext cx="2319527" cy="1059179"/>
            </a:xfrm>
            <a:prstGeom prst="rect">
              <a:avLst/>
            </a:prstGeom>
          </p:spPr>
        </p:pic>
      </p:grpSp>
      <p:sp>
        <p:nvSpPr>
          <p:cNvPr id="8" name="object 8"/>
          <p:cNvSpPr txBox="1">
            <a:spLocks noGrp="1"/>
          </p:cNvSpPr>
          <p:nvPr>
            <p:ph type="sldNum" sz="quarter" idx="7"/>
          </p:nvPr>
        </p:nvSpPr>
        <p:spPr>
          <a:xfrm>
            <a:off x="9151021" y="6387675"/>
            <a:ext cx="179704" cy="152400"/>
          </a:xfrm>
          <a:prstGeom prst="rect">
            <a:avLst/>
          </a:prstGeom>
        </p:spPr>
        <p:txBody>
          <a:bodyPr vert="horz" wrap="square" lIns="0" tIns="0" rIns="0" bIns="0" rtlCol="0">
            <a:spAutoFit/>
          </a:bodyPr>
          <a:lstStyle>
            <a:defPPr>
              <a:defRPr lang="it-IT"/>
            </a:defPPr>
            <a:lvl1pPr marL="0" algn="l" defTabSz="914400" rtl="0" eaLnBrk="1" latinLnBrk="0" hangingPunct="1">
              <a:defRPr sz="10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045"/>
              </a:lnSpc>
            </a:pPr>
            <a:r>
              <a:rPr lang="it-IT" spc="-5"/>
              <a:t>1</a:t>
            </a:r>
            <a:fld id="{81D60167-4931-47E6-BA6A-407CBD079E47}" type="slidenum">
              <a:rPr spc="-5" smtClean="0"/>
              <a:pPr marL="12700">
                <a:lnSpc>
                  <a:spcPts val="1045"/>
                </a:lnSpc>
              </a:pPr>
              <a:t>43</a:t>
            </a:fld>
            <a:endParaRPr spc="-3"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 y="132888"/>
            <a:ext cx="6172200" cy="686726"/>
          </a:xfrm>
          <a:prstGeom prst="rect">
            <a:avLst/>
          </a:prstGeom>
        </p:spPr>
        <p:txBody>
          <a:bodyPr vert="horz" wrap="square" lIns="0" tIns="9525" rIns="0" bIns="0" rtlCol="0" anchor="ctr">
            <a:spAutoFit/>
          </a:bodyPr>
          <a:lstStyle/>
          <a:p>
            <a:pPr marL="10001">
              <a:spcBef>
                <a:spcPts val="75"/>
              </a:spcBef>
            </a:pPr>
            <a:r>
              <a:rPr spc="-4" dirty="0"/>
              <a:t>Que</a:t>
            </a:r>
            <a:r>
              <a:rPr spc="-56" dirty="0"/>
              <a:t>s</a:t>
            </a:r>
            <a:r>
              <a:rPr dirty="0"/>
              <a:t>tions?</a:t>
            </a:r>
          </a:p>
        </p:txBody>
      </p:sp>
      <p:sp>
        <p:nvSpPr>
          <p:cNvPr id="3" name="object 3"/>
          <p:cNvSpPr txBox="1"/>
          <p:nvPr/>
        </p:nvSpPr>
        <p:spPr>
          <a:xfrm>
            <a:off x="8320659" y="4818650"/>
            <a:ext cx="134779" cy="148117"/>
          </a:xfrm>
          <a:prstGeom prst="rect">
            <a:avLst/>
          </a:prstGeom>
        </p:spPr>
        <p:txBody>
          <a:bodyPr vert="horz" wrap="square" lIns="0" tIns="9525" rIns="0" bIns="0" rtlCol="0">
            <a:spAutoFit/>
          </a:bodyPr>
          <a:lstStyle/>
          <a:p>
            <a:pPr marL="9525">
              <a:spcBef>
                <a:spcPts val="75"/>
              </a:spcBef>
            </a:pPr>
            <a:r>
              <a:rPr sz="900" spc="-4" dirty="0">
                <a:solidFill>
                  <a:srgbClr val="888888"/>
                </a:solidFill>
                <a:latin typeface="Calibri"/>
                <a:cs typeface="Calibri"/>
              </a:rPr>
              <a:t>33</a:t>
            </a:r>
            <a:endParaRPr sz="9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Projection</a:t>
            </a:r>
          </a:p>
        </p:txBody>
      </p:sp>
      <p:pic>
        <p:nvPicPr>
          <p:cNvPr id="3" name="object 2">
            <a:extLst>
              <a:ext uri="{FF2B5EF4-FFF2-40B4-BE49-F238E27FC236}">
                <a16:creationId xmlns:a16="http://schemas.microsoft.com/office/drawing/2014/main" id="{F2E09867-DA96-9B12-98B0-10E1C4D9F5A7}"/>
              </a:ext>
            </a:extLst>
          </p:cNvPr>
          <p:cNvPicPr/>
          <p:nvPr/>
        </p:nvPicPr>
        <p:blipFill>
          <a:blip r:embed="rId2" cstate="print"/>
          <a:stretch>
            <a:fillRect/>
          </a:stretch>
        </p:blipFill>
        <p:spPr>
          <a:xfrm>
            <a:off x="2357626" y="2062226"/>
            <a:ext cx="2199132" cy="1496567"/>
          </a:xfrm>
          <a:prstGeom prst="rect">
            <a:avLst/>
          </a:prstGeom>
        </p:spPr>
      </p:pic>
      <p:pic>
        <p:nvPicPr>
          <p:cNvPr id="4" name="object 4">
            <a:extLst>
              <a:ext uri="{FF2B5EF4-FFF2-40B4-BE49-F238E27FC236}">
                <a16:creationId xmlns:a16="http://schemas.microsoft.com/office/drawing/2014/main" id="{26DB0F3E-E178-FE38-036E-56F5F5E4442D}"/>
              </a:ext>
            </a:extLst>
          </p:cNvPr>
          <p:cNvPicPr/>
          <p:nvPr/>
        </p:nvPicPr>
        <p:blipFill>
          <a:blip r:embed="rId3" cstate="print"/>
          <a:stretch>
            <a:fillRect/>
          </a:stretch>
        </p:blipFill>
        <p:spPr>
          <a:xfrm>
            <a:off x="5077967" y="1329182"/>
            <a:ext cx="1926335" cy="749808"/>
          </a:xfrm>
          <a:prstGeom prst="rect">
            <a:avLst/>
          </a:prstGeom>
        </p:spPr>
      </p:pic>
      <p:pic>
        <p:nvPicPr>
          <p:cNvPr id="5" name="object 8">
            <a:extLst>
              <a:ext uri="{FF2B5EF4-FFF2-40B4-BE49-F238E27FC236}">
                <a16:creationId xmlns:a16="http://schemas.microsoft.com/office/drawing/2014/main" id="{5376FB4E-9EBD-AD09-D259-E76A033FB7D9}"/>
              </a:ext>
            </a:extLst>
          </p:cNvPr>
          <p:cNvPicPr/>
          <p:nvPr/>
        </p:nvPicPr>
        <p:blipFill>
          <a:blip r:embed="rId4" cstate="print"/>
          <a:stretch>
            <a:fillRect/>
          </a:stretch>
        </p:blipFill>
        <p:spPr>
          <a:xfrm>
            <a:off x="5017388" y="2292830"/>
            <a:ext cx="2301240" cy="1839467"/>
          </a:xfrm>
          <a:prstGeom prst="rect">
            <a:avLst/>
          </a:prstGeom>
        </p:spPr>
      </p:pic>
      <p:sp>
        <p:nvSpPr>
          <p:cNvPr id="6" name="object 9">
            <a:extLst>
              <a:ext uri="{FF2B5EF4-FFF2-40B4-BE49-F238E27FC236}">
                <a16:creationId xmlns:a16="http://schemas.microsoft.com/office/drawing/2014/main" id="{D91A6321-682E-38D4-92B0-F17F7633516E}"/>
              </a:ext>
            </a:extLst>
          </p:cNvPr>
          <p:cNvSpPr txBox="1"/>
          <p:nvPr/>
        </p:nvSpPr>
        <p:spPr>
          <a:xfrm>
            <a:off x="1703119" y="4361919"/>
            <a:ext cx="6628537" cy="426079"/>
          </a:xfrm>
          <a:prstGeom prst="rect">
            <a:avLst/>
          </a:prstGeom>
        </p:spPr>
        <p:txBody>
          <a:bodyPr vert="horz" wrap="square" lIns="0" tIns="12065" rIns="0" bIns="0" rtlCol="0">
            <a:spAutoFit/>
          </a:bodyPr>
          <a:lstStyle/>
          <a:p>
            <a:pPr marL="12700" marR="5080">
              <a:lnSpc>
                <a:spcPct val="101600"/>
              </a:lnSpc>
              <a:spcBef>
                <a:spcPts val="95"/>
              </a:spcBef>
            </a:pPr>
            <a:r>
              <a:rPr sz="1300" spc="10" dirty="0">
                <a:latin typeface="Calibri"/>
                <a:cs typeface="Calibri"/>
              </a:rPr>
              <a:t>The</a:t>
            </a:r>
            <a:r>
              <a:rPr sz="1300" dirty="0">
                <a:latin typeface="Calibri"/>
                <a:cs typeface="Calibri"/>
              </a:rPr>
              <a:t> </a:t>
            </a:r>
            <a:r>
              <a:rPr sz="1300" spc="-5" dirty="0">
                <a:latin typeface="Calibri"/>
                <a:cs typeface="Calibri"/>
              </a:rPr>
              <a:t>“old”</a:t>
            </a:r>
            <a:r>
              <a:rPr sz="1300" spc="15" dirty="0">
                <a:latin typeface="Calibri"/>
                <a:cs typeface="Calibri"/>
              </a:rPr>
              <a:t> </a:t>
            </a:r>
            <a:r>
              <a:rPr sz="1300" dirty="0">
                <a:latin typeface="Calibri"/>
                <a:cs typeface="Calibri"/>
              </a:rPr>
              <a:t>standard</a:t>
            </a:r>
            <a:r>
              <a:rPr sz="1300" spc="-10" dirty="0">
                <a:latin typeface="Calibri"/>
                <a:cs typeface="Calibri"/>
              </a:rPr>
              <a:t> </a:t>
            </a:r>
            <a:r>
              <a:rPr sz="1300" dirty="0">
                <a:latin typeface="Calibri"/>
                <a:cs typeface="Calibri"/>
              </a:rPr>
              <a:t>esri</a:t>
            </a:r>
            <a:r>
              <a:rPr sz="1300" spc="30" dirty="0">
                <a:latin typeface="Calibri"/>
                <a:cs typeface="Calibri"/>
              </a:rPr>
              <a:t> </a:t>
            </a:r>
            <a:r>
              <a:rPr sz="1300" dirty="0">
                <a:latin typeface="Calibri"/>
                <a:cs typeface="Calibri"/>
              </a:rPr>
              <a:t>projection</a:t>
            </a:r>
            <a:r>
              <a:rPr sz="1300" spc="20" dirty="0">
                <a:latin typeface="Calibri"/>
                <a:cs typeface="Calibri"/>
              </a:rPr>
              <a:t> </a:t>
            </a:r>
            <a:r>
              <a:rPr sz="1300" dirty="0">
                <a:latin typeface="Calibri"/>
                <a:cs typeface="Calibri"/>
              </a:rPr>
              <a:t>file </a:t>
            </a:r>
            <a:r>
              <a:rPr sz="1300" spc="5" dirty="0">
                <a:latin typeface="Calibri"/>
                <a:cs typeface="Calibri"/>
              </a:rPr>
              <a:t>is</a:t>
            </a:r>
            <a:r>
              <a:rPr sz="1300" spc="10" dirty="0">
                <a:latin typeface="Calibri"/>
                <a:cs typeface="Calibri"/>
              </a:rPr>
              <a:t> </a:t>
            </a:r>
            <a:r>
              <a:rPr sz="1300" dirty="0">
                <a:latin typeface="Calibri"/>
                <a:cs typeface="Calibri"/>
              </a:rPr>
              <a:t>currently</a:t>
            </a:r>
            <a:r>
              <a:rPr sz="1300" spc="-15" dirty="0">
                <a:latin typeface="Calibri"/>
                <a:cs typeface="Calibri"/>
              </a:rPr>
              <a:t> </a:t>
            </a:r>
            <a:r>
              <a:rPr sz="1300" spc="5" dirty="0">
                <a:latin typeface="Calibri"/>
                <a:cs typeface="Calibri"/>
              </a:rPr>
              <a:t>supported</a:t>
            </a:r>
            <a:r>
              <a:rPr sz="1300" spc="-10" dirty="0">
                <a:latin typeface="Calibri"/>
                <a:cs typeface="Calibri"/>
              </a:rPr>
              <a:t> </a:t>
            </a:r>
            <a:r>
              <a:rPr sz="1300" spc="-5" dirty="0">
                <a:latin typeface="Calibri"/>
                <a:cs typeface="Calibri"/>
              </a:rPr>
              <a:t>by</a:t>
            </a:r>
            <a:r>
              <a:rPr sz="1300" spc="10" dirty="0">
                <a:latin typeface="Calibri"/>
                <a:cs typeface="Calibri"/>
              </a:rPr>
              <a:t> </a:t>
            </a:r>
            <a:r>
              <a:rPr sz="1300" spc="5" dirty="0">
                <a:latin typeface="Calibri"/>
                <a:cs typeface="Calibri"/>
              </a:rPr>
              <a:t>HEC-RAS.</a:t>
            </a:r>
            <a:r>
              <a:rPr sz="1300" spc="280" dirty="0">
                <a:latin typeface="Calibri"/>
                <a:cs typeface="Calibri"/>
              </a:rPr>
              <a:t> </a:t>
            </a:r>
            <a:endParaRPr lang="it-IT" sz="1300" spc="280" dirty="0">
              <a:latin typeface="Calibri"/>
              <a:cs typeface="Calibri"/>
            </a:endParaRPr>
          </a:p>
          <a:p>
            <a:pPr marL="12700" marR="5080">
              <a:lnSpc>
                <a:spcPct val="101600"/>
              </a:lnSpc>
              <a:spcBef>
                <a:spcPts val="95"/>
              </a:spcBef>
            </a:pPr>
            <a:r>
              <a:rPr sz="1300" spc="10" dirty="0">
                <a:latin typeface="Calibri"/>
                <a:cs typeface="Calibri"/>
              </a:rPr>
              <a:t>The</a:t>
            </a:r>
            <a:r>
              <a:rPr sz="1300" spc="20" dirty="0">
                <a:latin typeface="Calibri"/>
                <a:cs typeface="Calibri"/>
              </a:rPr>
              <a:t> </a:t>
            </a:r>
            <a:r>
              <a:rPr sz="1300" spc="5" dirty="0">
                <a:latin typeface="Calibri"/>
                <a:cs typeface="Calibri"/>
              </a:rPr>
              <a:t>newer </a:t>
            </a:r>
            <a:r>
              <a:rPr sz="1300" spc="-280" dirty="0">
                <a:latin typeface="Calibri"/>
                <a:cs typeface="Calibri"/>
              </a:rPr>
              <a:t> </a:t>
            </a:r>
            <a:r>
              <a:rPr sz="1300" dirty="0">
                <a:latin typeface="Calibri"/>
                <a:cs typeface="Calibri"/>
              </a:rPr>
              <a:t>standard</a:t>
            </a:r>
            <a:r>
              <a:rPr sz="1300" spc="-25" dirty="0">
                <a:latin typeface="Calibri"/>
                <a:cs typeface="Calibri"/>
              </a:rPr>
              <a:t> </a:t>
            </a:r>
            <a:r>
              <a:rPr sz="1300" spc="5" dirty="0">
                <a:latin typeface="Calibri"/>
                <a:cs typeface="Calibri"/>
              </a:rPr>
              <a:t>that</a:t>
            </a:r>
            <a:r>
              <a:rPr sz="1300" spc="-10" dirty="0">
                <a:latin typeface="Calibri"/>
                <a:cs typeface="Calibri"/>
              </a:rPr>
              <a:t> </a:t>
            </a:r>
            <a:r>
              <a:rPr sz="1300" spc="10" dirty="0">
                <a:latin typeface="Calibri"/>
                <a:cs typeface="Calibri"/>
              </a:rPr>
              <a:t>has</a:t>
            </a:r>
            <a:r>
              <a:rPr sz="1300" spc="5" dirty="0">
                <a:latin typeface="Calibri"/>
                <a:cs typeface="Calibri"/>
              </a:rPr>
              <a:t> the</a:t>
            </a:r>
            <a:r>
              <a:rPr sz="1300" dirty="0">
                <a:latin typeface="Calibri"/>
                <a:cs typeface="Calibri"/>
              </a:rPr>
              <a:t> </a:t>
            </a:r>
            <a:r>
              <a:rPr sz="1300" spc="-5" dirty="0">
                <a:latin typeface="Calibri"/>
                <a:cs typeface="Calibri"/>
              </a:rPr>
              <a:t>Vertical</a:t>
            </a:r>
            <a:r>
              <a:rPr sz="1300" spc="-20" dirty="0">
                <a:latin typeface="Calibri"/>
                <a:cs typeface="Calibri"/>
              </a:rPr>
              <a:t> </a:t>
            </a:r>
            <a:r>
              <a:rPr sz="1300" spc="10" dirty="0">
                <a:latin typeface="Calibri"/>
                <a:cs typeface="Calibri"/>
              </a:rPr>
              <a:t>datum</a:t>
            </a:r>
            <a:r>
              <a:rPr sz="1300" spc="-5" dirty="0">
                <a:latin typeface="Calibri"/>
                <a:cs typeface="Calibri"/>
              </a:rPr>
              <a:t> </a:t>
            </a:r>
            <a:r>
              <a:rPr sz="1300" spc="10" dirty="0">
                <a:latin typeface="Calibri"/>
                <a:cs typeface="Calibri"/>
              </a:rPr>
              <a:t>and</a:t>
            </a:r>
            <a:r>
              <a:rPr sz="1300" spc="-25" dirty="0">
                <a:latin typeface="Calibri"/>
                <a:cs typeface="Calibri"/>
              </a:rPr>
              <a:t> </a:t>
            </a:r>
            <a:r>
              <a:rPr sz="1300" spc="5" dirty="0">
                <a:latin typeface="Calibri"/>
                <a:cs typeface="Calibri"/>
              </a:rPr>
              <a:t>units</a:t>
            </a:r>
            <a:r>
              <a:rPr sz="1300" dirty="0">
                <a:latin typeface="Calibri"/>
                <a:cs typeface="Calibri"/>
              </a:rPr>
              <a:t> information </a:t>
            </a:r>
            <a:r>
              <a:rPr sz="1300" spc="-5" dirty="0">
                <a:latin typeface="Calibri"/>
                <a:cs typeface="Calibri"/>
              </a:rPr>
              <a:t>is</a:t>
            </a:r>
            <a:r>
              <a:rPr sz="1300" spc="20" dirty="0">
                <a:latin typeface="Calibri"/>
                <a:cs typeface="Calibri"/>
              </a:rPr>
              <a:t> </a:t>
            </a:r>
            <a:r>
              <a:rPr sz="1300" spc="10" dirty="0">
                <a:latin typeface="Calibri"/>
                <a:cs typeface="Calibri"/>
              </a:rPr>
              <a:t>not</a:t>
            </a:r>
            <a:r>
              <a:rPr sz="1300" spc="5" dirty="0">
                <a:latin typeface="Calibri"/>
                <a:cs typeface="Calibri"/>
              </a:rPr>
              <a:t> supported.</a:t>
            </a:r>
            <a:endParaRPr sz="1300" dirty="0">
              <a:latin typeface="Calibri"/>
              <a:cs typeface="Calibri"/>
            </a:endParaRPr>
          </a:p>
        </p:txBody>
      </p:sp>
    </p:spTree>
    <p:extLst>
      <p:ext uri="{BB962C8B-B14F-4D97-AF65-F5344CB8AC3E}">
        <p14:creationId xmlns:p14="http://schemas.microsoft.com/office/powerpoint/2010/main" val="1784590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pic>
        <p:nvPicPr>
          <p:cNvPr id="7" name="object 4">
            <a:extLst>
              <a:ext uri="{FF2B5EF4-FFF2-40B4-BE49-F238E27FC236}">
                <a16:creationId xmlns:a16="http://schemas.microsoft.com/office/drawing/2014/main" id="{6635FB3A-4631-E345-9352-DB48D6C9A3C6}"/>
              </a:ext>
            </a:extLst>
          </p:cNvPr>
          <p:cNvPicPr/>
          <p:nvPr/>
        </p:nvPicPr>
        <p:blipFill>
          <a:blip r:embed="rId2" cstate="print"/>
          <a:stretch>
            <a:fillRect/>
          </a:stretch>
        </p:blipFill>
        <p:spPr>
          <a:xfrm>
            <a:off x="198397" y="1390858"/>
            <a:ext cx="1639824" cy="1479804"/>
          </a:xfrm>
          <a:prstGeom prst="rect">
            <a:avLst/>
          </a:prstGeom>
        </p:spPr>
      </p:pic>
      <p:sp>
        <p:nvSpPr>
          <p:cNvPr id="9" name="TextBox 8">
            <a:extLst>
              <a:ext uri="{FF2B5EF4-FFF2-40B4-BE49-F238E27FC236}">
                <a16:creationId xmlns:a16="http://schemas.microsoft.com/office/drawing/2014/main" id="{CF095744-5E42-3272-E259-15EE5F5AEAB4}"/>
              </a:ext>
            </a:extLst>
          </p:cNvPr>
          <p:cNvSpPr txBox="1"/>
          <p:nvPr/>
        </p:nvSpPr>
        <p:spPr>
          <a:xfrm>
            <a:off x="2026227" y="1390858"/>
            <a:ext cx="4634344" cy="369332"/>
          </a:xfrm>
          <a:prstGeom prst="rect">
            <a:avLst/>
          </a:prstGeom>
          <a:noFill/>
        </p:spPr>
        <p:txBody>
          <a:bodyPr wrap="square">
            <a:spAutoFit/>
          </a:bodyPr>
          <a:lstStyle/>
          <a:p>
            <a:r>
              <a:rPr lang="en-US" sz="1800" spc="-25" dirty="0">
                <a:latin typeface="Calibri"/>
                <a:cs typeface="Calibri"/>
              </a:rPr>
              <a:t>A</a:t>
            </a:r>
            <a:r>
              <a:rPr lang="en-US" sz="1800" spc="5" dirty="0">
                <a:latin typeface="Calibri"/>
                <a:cs typeface="Calibri"/>
              </a:rPr>
              <a:t> </a:t>
            </a:r>
            <a:r>
              <a:rPr lang="en-US" sz="1800" spc="-15" dirty="0">
                <a:latin typeface="Calibri"/>
                <a:cs typeface="Calibri"/>
              </a:rPr>
              <a:t>g</a:t>
            </a:r>
            <a:r>
              <a:rPr lang="en-US" sz="1800" spc="-10" dirty="0">
                <a:latin typeface="Calibri"/>
                <a:cs typeface="Calibri"/>
              </a:rPr>
              <a:t>oo</a:t>
            </a:r>
            <a:r>
              <a:rPr lang="en-US" sz="1800" spc="-5" dirty="0">
                <a:latin typeface="Calibri"/>
                <a:cs typeface="Calibri"/>
              </a:rPr>
              <a:t>d</a:t>
            </a:r>
            <a:r>
              <a:rPr lang="en-US" sz="1800" spc="55" dirty="0">
                <a:latin typeface="Calibri"/>
                <a:cs typeface="Calibri"/>
              </a:rPr>
              <a:t> </a:t>
            </a:r>
            <a:r>
              <a:rPr lang="en-US" sz="1800" spc="-5" dirty="0">
                <a:latin typeface="Calibri"/>
                <a:cs typeface="Calibri"/>
              </a:rPr>
              <a:t>m</a:t>
            </a:r>
            <a:r>
              <a:rPr lang="en-US" sz="1800" spc="-30" dirty="0">
                <a:latin typeface="Calibri"/>
                <a:cs typeface="Calibri"/>
              </a:rPr>
              <a:t>o</a:t>
            </a:r>
            <a:r>
              <a:rPr lang="en-US" sz="1800" spc="-5" dirty="0">
                <a:latin typeface="Calibri"/>
                <a:cs typeface="Calibri"/>
              </a:rPr>
              <a:t>d</a:t>
            </a:r>
            <a:r>
              <a:rPr lang="en-US" sz="1800" spc="10" dirty="0">
                <a:latin typeface="Calibri"/>
                <a:cs typeface="Calibri"/>
              </a:rPr>
              <a:t>e</a:t>
            </a:r>
            <a:r>
              <a:rPr lang="en-US" sz="1800" spc="-15" dirty="0">
                <a:latin typeface="Calibri"/>
                <a:cs typeface="Calibri"/>
              </a:rPr>
              <a:t>l</a:t>
            </a:r>
            <a:r>
              <a:rPr lang="en-US" sz="1800" spc="30" dirty="0">
                <a:latin typeface="Calibri"/>
                <a:cs typeface="Calibri"/>
              </a:rPr>
              <a:t> </a:t>
            </a:r>
            <a:r>
              <a:rPr lang="en-US" sz="1800" spc="-20" dirty="0">
                <a:latin typeface="Calibri"/>
                <a:cs typeface="Calibri"/>
              </a:rPr>
              <a:t>s</a:t>
            </a:r>
            <a:r>
              <a:rPr lang="en-US" sz="1800" spc="-75" dirty="0">
                <a:latin typeface="Calibri"/>
                <a:cs typeface="Calibri"/>
              </a:rPr>
              <a:t>t</a:t>
            </a:r>
            <a:r>
              <a:rPr lang="en-US" sz="1800" spc="-15" dirty="0">
                <a:latin typeface="Calibri"/>
                <a:cs typeface="Calibri"/>
              </a:rPr>
              <a:t>a</a:t>
            </a:r>
            <a:r>
              <a:rPr lang="en-US" sz="1800" spc="5" dirty="0">
                <a:latin typeface="Calibri"/>
                <a:cs typeface="Calibri"/>
              </a:rPr>
              <a:t>r</a:t>
            </a:r>
            <a:r>
              <a:rPr lang="en-US" sz="1800" spc="-30" dirty="0">
                <a:latin typeface="Calibri"/>
                <a:cs typeface="Calibri"/>
              </a:rPr>
              <a:t>t</a:t>
            </a:r>
            <a:r>
              <a:rPr lang="en-US" sz="1800" spc="-5" dirty="0">
                <a:latin typeface="Calibri"/>
                <a:cs typeface="Calibri"/>
              </a:rPr>
              <a:t>s</a:t>
            </a:r>
            <a:r>
              <a:rPr lang="en-US" sz="1800" spc="40" dirty="0">
                <a:latin typeface="Calibri"/>
                <a:cs typeface="Calibri"/>
              </a:rPr>
              <a:t> </a:t>
            </a:r>
            <a:r>
              <a:rPr lang="en-US" sz="1800" spc="-20" dirty="0">
                <a:latin typeface="Calibri"/>
                <a:cs typeface="Calibri"/>
              </a:rPr>
              <a:t>wi</a:t>
            </a:r>
            <a:r>
              <a:rPr lang="en-US" sz="1800" spc="-10" dirty="0">
                <a:latin typeface="Calibri"/>
                <a:cs typeface="Calibri"/>
              </a:rPr>
              <a:t>t</a:t>
            </a:r>
            <a:r>
              <a:rPr lang="en-US" sz="1800" spc="-5" dirty="0">
                <a:latin typeface="Calibri"/>
                <a:cs typeface="Calibri"/>
              </a:rPr>
              <a:t>h</a:t>
            </a:r>
            <a:r>
              <a:rPr lang="en-US" sz="1800" spc="20" dirty="0">
                <a:latin typeface="Calibri"/>
                <a:cs typeface="Calibri"/>
              </a:rPr>
              <a:t> </a:t>
            </a:r>
            <a:r>
              <a:rPr lang="en-US" sz="1800" b="1" spc="-120" dirty="0">
                <a:latin typeface="Cambria"/>
                <a:cs typeface="Cambria"/>
              </a:rPr>
              <a:t>g</a:t>
            </a:r>
            <a:r>
              <a:rPr lang="en-US" sz="1800" b="1" spc="-100" dirty="0">
                <a:latin typeface="Cambria"/>
                <a:cs typeface="Cambria"/>
              </a:rPr>
              <a:t>oo</a:t>
            </a:r>
            <a:r>
              <a:rPr lang="en-US" sz="1800" b="1" spc="-160" dirty="0">
                <a:latin typeface="Cambria"/>
                <a:cs typeface="Cambria"/>
              </a:rPr>
              <a:t>d</a:t>
            </a:r>
            <a:r>
              <a:rPr lang="en-US" sz="1800" b="1" spc="-40" dirty="0">
                <a:latin typeface="Cambria"/>
                <a:cs typeface="Cambria"/>
              </a:rPr>
              <a:t> </a:t>
            </a:r>
            <a:r>
              <a:rPr lang="en-US" sz="1800" spc="-55" dirty="0">
                <a:latin typeface="Calibri"/>
                <a:cs typeface="Calibri"/>
              </a:rPr>
              <a:t>t</a:t>
            </a:r>
            <a:r>
              <a:rPr lang="en-US" sz="1800" spc="10" dirty="0">
                <a:latin typeface="Calibri"/>
                <a:cs typeface="Calibri"/>
              </a:rPr>
              <a:t>e</a:t>
            </a:r>
            <a:r>
              <a:rPr lang="en-US" sz="1800" spc="-20" dirty="0">
                <a:latin typeface="Calibri"/>
                <a:cs typeface="Calibri"/>
              </a:rPr>
              <a:t>r</a:t>
            </a:r>
            <a:r>
              <a:rPr lang="en-US" sz="1800" spc="-60" dirty="0">
                <a:latin typeface="Calibri"/>
                <a:cs typeface="Calibri"/>
              </a:rPr>
              <a:t>r</a:t>
            </a:r>
            <a:r>
              <a:rPr lang="en-US" sz="1800" spc="-15" dirty="0">
                <a:latin typeface="Calibri"/>
                <a:cs typeface="Calibri"/>
              </a:rPr>
              <a:t>a</a:t>
            </a:r>
            <a:r>
              <a:rPr lang="en-US" sz="1800" spc="-20" dirty="0">
                <a:latin typeface="Calibri"/>
                <a:cs typeface="Calibri"/>
              </a:rPr>
              <a:t>i</a:t>
            </a:r>
            <a:r>
              <a:rPr lang="en-US" sz="1800" spc="-5" dirty="0">
                <a:latin typeface="Calibri"/>
                <a:cs typeface="Calibri"/>
              </a:rPr>
              <a:t>n</a:t>
            </a:r>
            <a:r>
              <a:rPr lang="en-US" sz="1800" spc="55" dirty="0">
                <a:latin typeface="Calibri"/>
                <a:cs typeface="Calibri"/>
              </a:rPr>
              <a:t> </a:t>
            </a:r>
            <a:r>
              <a:rPr lang="en-US" sz="1800" spc="-10" dirty="0">
                <a:latin typeface="Calibri"/>
                <a:cs typeface="Calibri"/>
              </a:rPr>
              <a:t>…</a:t>
            </a:r>
            <a:endParaRPr lang="it-IT" dirty="0"/>
          </a:p>
        </p:txBody>
      </p:sp>
      <p:pic>
        <p:nvPicPr>
          <p:cNvPr id="4" name="Picture 3">
            <a:extLst>
              <a:ext uri="{FF2B5EF4-FFF2-40B4-BE49-F238E27FC236}">
                <a16:creationId xmlns:a16="http://schemas.microsoft.com/office/drawing/2014/main" id="{4BDD9608-6E53-3B14-D173-D4E36AF1E003}"/>
              </a:ext>
            </a:extLst>
          </p:cNvPr>
          <p:cNvPicPr>
            <a:picLocks noChangeAspect="1"/>
          </p:cNvPicPr>
          <p:nvPr/>
        </p:nvPicPr>
        <p:blipFill rotWithShape="1">
          <a:blip r:embed="rId3"/>
          <a:srcRect l="2170" t="12795" b="3718"/>
          <a:stretch/>
        </p:blipFill>
        <p:spPr>
          <a:xfrm>
            <a:off x="2174949" y="1794843"/>
            <a:ext cx="6618177" cy="3176935"/>
          </a:xfrm>
          <a:prstGeom prst="rect">
            <a:avLst/>
          </a:prstGeom>
        </p:spPr>
      </p:pic>
    </p:spTree>
    <p:extLst>
      <p:ext uri="{BB962C8B-B14F-4D97-AF65-F5344CB8AC3E}">
        <p14:creationId xmlns:p14="http://schemas.microsoft.com/office/powerpoint/2010/main" val="1857732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pic>
        <p:nvPicPr>
          <p:cNvPr id="7" name="object 4">
            <a:extLst>
              <a:ext uri="{FF2B5EF4-FFF2-40B4-BE49-F238E27FC236}">
                <a16:creationId xmlns:a16="http://schemas.microsoft.com/office/drawing/2014/main" id="{6635FB3A-4631-E345-9352-DB48D6C9A3C6}"/>
              </a:ext>
            </a:extLst>
          </p:cNvPr>
          <p:cNvPicPr/>
          <p:nvPr/>
        </p:nvPicPr>
        <p:blipFill>
          <a:blip r:embed="rId2" cstate="print"/>
          <a:stretch>
            <a:fillRect/>
          </a:stretch>
        </p:blipFill>
        <p:spPr>
          <a:xfrm>
            <a:off x="198397" y="1390858"/>
            <a:ext cx="1639824" cy="1479804"/>
          </a:xfrm>
          <a:prstGeom prst="rect">
            <a:avLst/>
          </a:prstGeom>
        </p:spPr>
      </p:pic>
      <p:sp>
        <p:nvSpPr>
          <p:cNvPr id="9" name="TextBox 8">
            <a:extLst>
              <a:ext uri="{FF2B5EF4-FFF2-40B4-BE49-F238E27FC236}">
                <a16:creationId xmlns:a16="http://schemas.microsoft.com/office/drawing/2014/main" id="{CF095744-5E42-3272-E259-15EE5F5AEAB4}"/>
              </a:ext>
            </a:extLst>
          </p:cNvPr>
          <p:cNvSpPr txBox="1"/>
          <p:nvPr/>
        </p:nvSpPr>
        <p:spPr>
          <a:xfrm>
            <a:off x="2026227" y="1390858"/>
            <a:ext cx="4634344" cy="369332"/>
          </a:xfrm>
          <a:prstGeom prst="rect">
            <a:avLst/>
          </a:prstGeom>
          <a:noFill/>
        </p:spPr>
        <p:txBody>
          <a:bodyPr wrap="square">
            <a:spAutoFit/>
          </a:bodyPr>
          <a:lstStyle/>
          <a:p>
            <a:r>
              <a:rPr lang="en-US" sz="1800" spc="-25" dirty="0">
                <a:latin typeface="Calibri"/>
                <a:cs typeface="Calibri"/>
              </a:rPr>
              <a:t>A</a:t>
            </a:r>
            <a:r>
              <a:rPr lang="en-US" sz="1800" spc="5" dirty="0">
                <a:latin typeface="Calibri"/>
                <a:cs typeface="Calibri"/>
              </a:rPr>
              <a:t> </a:t>
            </a:r>
            <a:r>
              <a:rPr lang="en-US" sz="1800" spc="-15" dirty="0">
                <a:latin typeface="Calibri"/>
                <a:cs typeface="Calibri"/>
              </a:rPr>
              <a:t>g</a:t>
            </a:r>
            <a:r>
              <a:rPr lang="en-US" sz="1800" spc="-10" dirty="0">
                <a:latin typeface="Calibri"/>
                <a:cs typeface="Calibri"/>
              </a:rPr>
              <a:t>oo</a:t>
            </a:r>
            <a:r>
              <a:rPr lang="en-US" sz="1800" spc="-5" dirty="0">
                <a:latin typeface="Calibri"/>
                <a:cs typeface="Calibri"/>
              </a:rPr>
              <a:t>d</a:t>
            </a:r>
            <a:r>
              <a:rPr lang="en-US" sz="1800" spc="55" dirty="0">
                <a:latin typeface="Calibri"/>
                <a:cs typeface="Calibri"/>
              </a:rPr>
              <a:t> </a:t>
            </a:r>
            <a:r>
              <a:rPr lang="en-US" sz="1800" spc="-5" dirty="0">
                <a:latin typeface="Calibri"/>
                <a:cs typeface="Calibri"/>
              </a:rPr>
              <a:t>m</a:t>
            </a:r>
            <a:r>
              <a:rPr lang="en-US" sz="1800" spc="-30" dirty="0">
                <a:latin typeface="Calibri"/>
                <a:cs typeface="Calibri"/>
              </a:rPr>
              <a:t>o</a:t>
            </a:r>
            <a:r>
              <a:rPr lang="en-US" sz="1800" spc="-5" dirty="0">
                <a:latin typeface="Calibri"/>
                <a:cs typeface="Calibri"/>
              </a:rPr>
              <a:t>d</a:t>
            </a:r>
            <a:r>
              <a:rPr lang="en-US" sz="1800" spc="10" dirty="0">
                <a:latin typeface="Calibri"/>
                <a:cs typeface="Calibri"/>
              </a:rPr>
              <a:t>e</a:t>
            </a:r>
            <a:r>
              <a:rPr lang="en-US" sz="1800" spc="-15" dirty="0">
                <a:latin typeface="Calibri"/>
                <a:cs typeface="Calibri"/>
              </a:rPr>
              <a:t>l</a:t>
            </a:r>
            <a:r>
              <a:rPr lang="en-US" sz="1800" spc="30" dirty="0">
                <a:latin typeface="Calibri"/>
                <a:cs typeface="Calibri"/>
              </a:rPr>
              <a:t> </a:t>
            </a:r>
            <a:r>
              <a:rPr lang="en-US" sz="1800" spc="-20" dirty="0">
                <a:latin typeface="Calibri"/>
                <a:cs typeface="Calibri"/>
              </a:rPr>
              <a:t>s</a:t>
            </a:r>
            <a:r>
              <a:rPr lang="en-US" sz="1800" spc="-75" dirty="0">
                <a:latin typeface="Calibri"/>
                <a:cs typeface="Calibri"/>
              </a:rPr>
              <a:t>t</a:t>
            </a:r>
            <a:r>
              <a:rPr lang="en-US" sz="1800" spc="-15" dirty="0">
                <a:latin typeface="Calibri"/>
                <a:cs typeface="Calibri"/>
              </a:rPr>
              <a:t>a</a:t>
            </a:r>
            <a:r>
              <a:rPr lang="en-US" sz="1800" spc="5" dirty="0">
                <a:latin typeface="Calibri"/>
                <a:cs typeface="Calibri"/>
              </a:rPr>
              <a:t>r</a:t>
            </a:r>
            <a:r>
              <a:rPr lang="en-US" sz="1800" spc="-30" dirty="0">
                <a:latin typeface="Calibri"/>
                <a:cs typeface="Calibri"/>
              </a:rPr>
              <a:t>t</a:t>
            </a:r>
            <a:r>
              <a:rPr lang="en-US" sz="1800" spc="-5" dirty="0">
                <a:latin typeface="Calibri"/>
                <a:cs typeface="Calibri"/>
              </a:rPr>
              <a:t>s</a:t>
            </a:r>
            <a:r>
              <a:rPr lang="en-US" sz="1800" spc="40" dirty="0">
                <a:latin typeface="Calibri"/>
                <a:cs typeface="Calibri"/>
              </a:rPr>
              <a:t> </a:t>
            </a:r>
            <a:r>
              <a:rPr lang="en-US" sz="1800" spc="-20" dirty="0">
                <a:latin typeface="Calibri"/>
                <a:cs typeface="Calibri"/>
              </a:rPr>
              <a:t>wi</a:t>
            </a:r>
            <a:r>
              <a:rPr lang="en-US" sz="1800" spc="-10" dirty="0">
                <a:latin typeface="Calibri"/>
                <a:cs typeface="Calibri"/>
              </a:rPr>
              <a:t>t</a:t>
            </a:r>
            <a:r>
              <a:rPr lang="en-US" sz="1800" spc="-5" dirty="0">
                <a:latin typeface="Calibri"/>
                <a:cs typeface="Calibri"/>
              </a:rPr>
              <a:t>h</a:t>
            </a:r>
            <a:r>
              <a:rPr lang="en-US" sz="1800" spc="20" dirty="0">
                <a:latin typeface="Calibri"/>
                <a:cs typeface="Calibri"/>
              </a:rPr>
              <a:t> </a:t>
            </a:r>
            <a:r>
              <a:rPr lang="en-US" sz="1800" b="1" spc="-120" dirty="0">
                <a:latin typeface="Cambria"/>
                <a:cs typeface="Cambria"/>
              </a:rPr>
              <a:t>g</a:t>
            </a:r>
            <a:r>
              <a:rPr lang="en-US" sz="1800" b="1" spc="-100" dirty="0">
                <a:latin typeface="Cambria"/>
                <a:cs typeface="Cambria"/>
              </a:rPr>
              <a:t>oo</a:t>
            </a:r>
            <a:r>
              <a:rPr lang="en-US" sz="1800" b="1" spc="-160" dirty="0">
                <a:latin typeface="Cambria"/>
                <a:cs typeface="Cambria"/>
              </a:rPr>
              <a:t>d</a:t>
            </a:r>
            <a:r>
              <a:rPr lang="en-US" sz="1800" b="1" spc="-40" dirty="0">
                <a:latin typeface="Cambria"/>
                <a:cs typeface="Cambria"/>
              </a:rPr>
              <a:t> </a:t>
            </a:r>
            <a:r>
              <a:rPr lang="en-US" sz="1800" spc="-55" dirty="0">
                <a:latin typeface="Calibri"/>
                <a:cs typeface="Calibri"/>
              </a:rPr>
              <a:t>t</a:t>
            </a:r>
            <a:r>
              <a:rPr lang="en-US" sz="1800" spc="10" dirty="0">
                <a:latin typeface="Calibri"/>
                <a:cs typeface="Calibri"/>
              </a:rPr>
              <a:t>e</a:t>
            </a:r>
            <a:r>
              <a:rPr lang="en-US" sz="1800" spc="-20" dirty="0">
                <a:latin typeface="Calibri"/>
                <a:cs typeface="Calibri"/>
              </a:rPr>
              <a:t>r</a:t>
            </a:r>
            <a:r>
              <a:rPr lang="en-US" sz="1800" spc="-60" dirty="0">
                <a:latin typeface="Calibri"/>
                <a:cs typeface="Calibri"/>
              </a:rPr>
              <a:t>r</a:t>
            </a:r>
            <a:r>
              <a:rPr lang="en-US" sz="1800" spc="-15" dirty="0">
                <a:latin typeface="Calibri"/>
                <a:cs typeface="Calibri"/>
              </a:rPr>
              <a:t>a</a:t>
            </a:r>
            <a:r>
              <a:rPr lang="en-US" sz="1800" spc="-20" dirty="0">
                <a:latin typeface="Calibri"/>
                <a:cs typeface="Calibri"/>
              </a:rPr>
              <a:t>i</a:t>
            </a:r>
            <a:r>
              <a:rPr lang="en-US" sz="1800" spc="-5" dirty="0">
                <a:latin typeface="Calibri"/>
                <a:cs typeface="Calibri"/>
              </a:rPr>
              <a:t>n</a:t>
            </a:r>
            <a:r>
              <a:rPr lang="en-US" sz="1800" spc="55" dirty="0">
                <a:latin typeface="Calibri"/>
                <a:cs typeface="Calibri"/>
              </a:rPr>
              <a:t> </a:t>
            </a:r>
            <a:r>
              <a:rPr lang="en-US" sz="1800" spc="-10" dirty="0">
                <a:latin typeface="Calibri"/>
                <a:cs typeface="Calibri"/>
              </a:rPr>
              <a:t>…</a:t>
            </a:r>
            <a:endParaRPr lang="it-IT" dirty="0"/>
          </a:p>
        </p:txBody>
      </p:sp>
      <p:pic>
        <p:nvPicPr>
          <p:cNvPr id="11" name="Picture 10">
            <a:extLst>
              <a:ext uri="{FF2B5EF4-FFF2-40B4-BE49-F238E27FC236}">
                <a16:creationId xmlns:a16="http://schemas.microsoft.com/office/drawing/2014/main" id="{D0943D73-32BE-E061-2203-5DDC65A3B45A}"/>
              </a:ext>
            </a:extLst>
          </p:cNvPr>
          <p:cNvPicPr>
            <a:picLocks noChangeAspect="1"/>
          </p:cNvPicPr>
          <p:nvPr/>
        </p:nvPicPr>
        <p:blipFill rotWithShape="1">
          <a:blip r:embed="rId3"/>
          <a:srcRect t="12930" r="5682" b="6397"/>
          <a:stretch/>
        </p:blipFill>
        <p:spPr>
          <a:xfrm>
            <a:off x="2133600" y="1814357"/>
            <a:ext cx="6522026" cy="3137907"/>
          </a:xfrm>
          <a:prstGeom prst="rect">
            <a:avLst/>
          </a:prstGeom>
        </p:spPr>
      </p:pic>
    </p:spTree>
    <p:extLst>
      <p:ext uri="{BB962C8B-B14F-4D97-AF65-F5344CB8AC3E}">
        <p14:creationId xmlns:p14="http://schemas.microsoft.com/office/powerpoint/2010/main" val="391780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pic>
        <p:nvPicPr>
          <p:cNvPr id="3" name="Picture 2" descr="Background pattern&#10;&#10;Description automatically generated with medium confidence">
            <a:extLst>
              <a:ext uri="{FF2B5EF4-FFF2-40B4-BE49-F238E27FC236}">
                <a16:creationId xmlns:a16="http://schemas.microsoft.com/office/drawing/2014/main" id="{C291C31F-53C4-3AB8-0EEC-7607AC10E74C}"/>
              </a:ext>
            </a:extLst>
          </p:cNvPr>
          <p:cNvPicPr>
            <a:picLocks noChangeAspect="1"/>
          </p:cNvPicPr>
          <p:nvPr/>
        </p:nvPicPr>
        <p:blipFill rotWithShape="1">
          <a:blip r:embed="rId2">
            <a:extLst>
              <a:ext uri="{28A0092B-C50C-407E-A947-70E740481C1C}">
                <a14:useLocalDpi xmlns:a14="http://schemas.microsoft.com/office/drawing/2010/main" val="0"/>
              </a:ext>
            </a:extLst>
          </a:blip>
          <a:srcRect b="8222"/>
          <a:stretch/>
        </p:blipFill>
        <p:spPr>
          <a:xfrm>
            <a:off x="3153498" y="1295974"/>
            <a:ext cx="5533302" cy="3591189"/>
          </a:xfrm>
          <a:prstGeom prst="rect">
            <a:avLst/>
          </a:prstGeom>
        </p:spPr>
      </p:pic>
      <p:sp>
        <p:nvSpPr>
          <p:cNvPr id="4" name="TextBox 3">
            <a:extLst>
              <a:ext uri="{FF2B5EF4-FFF2-40B4-BE49-F238E27FC236}">
                <a16:creationId xmlns:a16="http://schemas.microsoft.com/office/drawing/2014/main" id="{FA6677AE-577B-4A9E-7F1E-62B2E35FA2B2}"/>
              </a:ext>
            </a:extLst>
          </p:cNvPr>
          <p:cNvSpPr txBox="1"/>
          <p:nvPr/>
        </p:nvSpPr>
        <p:spPr>
          <a:xfrm>
            <a:off x="4572000" y="2875002"/>
            <a:ext cx="6094070" cy="369332"/>
          </a:xfrm>
          <a:prstGeom prst="rect">
            <a:avLst/>
          </a:prstGeom>
          <a:noFill/>
        </p:spPr>
        <p:txBody>
          <a:bodyPr wrap="square">
            <a:spAutoFit/>
          </a:bodyPr>
          <a:lstStyle/>
          <a:p>
            <a:r>
              <a:rPr lang="it-IT" dirty="0"/>
              <a:t>Copernicus DEM [30m]	    SRTM [30m]</a:t>
            </a:r>
          </a:p>
        </p:txBody>
      </p:sp>
      <p:sp>
        <p:nvSpPr>
          <p:cNvPr id="5" name="TextBox 4">
            <a:extLst>
              <a:ext uri="{FF2B5EF4-FFF2-40B4-BE49-F238E27FC236}">
                <a16:creationId xmlns:a16="http://schemas.microsoft.com/office/drawing/2014/main" id="{444B9CBD-4CBA-83EB-2DA2-3A85F489B3A0}"/>
              </a:ext>
            </a:extLst>
          </p:cNvPr>
          <p:cNvSpPr txBox="1"/>
          <p:nvPr/>
        </p:nvSpPr>
        <p:spPr>
          <a:xfrm>
            <a:off x="140609" y="2250004"/>
            <a:ext cx="2812141" cy="1384995"/>
          </a:xfrm>
          <a:prstGeom prst="rect">
            <a:avLst/>
          </a:prstGeom>
          <a:noFill/>
        </p:spPr>
        <p:txBody>
          <a:bodyPr wrap="square">
            <a:spAutoFit/>
          </a:bodyPr>
          <a:lstStyle/>
          <a:p>
            <a:r>
              <a:rPr lang="en-US" sz="1400" dirty="0">
                <a:solidFill>
                  <a:srgbClr val="222222"/>
                </a:solidFill>
                <a:latin typeface="Arial" panose="020B0604020202020204" pitchFamily="34" charset="0"/>
              </a:rPr>
              <a:t>T</a:t>
            </a:r>
            <a:r>
              <a:rPr lang="en-US" sz="1400" b="0" i="0" dirty="0">
                <a:solidFill>
                  <a:srgbClr val="222222"/>
                </a:solidFill>
                <a:effectLst/>
                <a:latin typeface="Arial" panose="020B0604020202020204" pitchFamily="34" charset="0"/>
              </a:rPr>
              <a:t>he Copernicus DEM at the 30 m resolution is clearly a more accurate representation of surface than the </a:t>
            </a:r>
            <a:r>
              <a:rPr lang="en-US" sz="1400" dirty="0">
                <a:solidFill>
                  <a:srgbClr val="222222"/>
                </a:solidFill>
                <a:latin typeface="Arial" panose="020B0604020202020204" pitchFamily="34" charset="0"/>
              </a:rPr>
              <a:t>other existing datasets, with comparable resolution.</a:t>
            </a:r>
            <a:endParaRPr lang="it-IT" sz="1400" dirty="0"/>
          </a:p>
        </p:txBody>
      </p:sp>
    </p:spTree>
    <p:extLst>
      <p:ext uri="{BB962C8B-B14F-4D97-AF65-F5344CB8AC3E}">
        <p14:creationId xmlns:p14="http://schemas.microsoft.com/office/powerpoint/2010/main" val="9234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Terrain</a:t>
            </a:r>
          </a:p>
        </p:txBody>
      </p:sp>
      <p:sp>
        <p:nvSpPr>
          <p:cNvPr id="4" name="TextBox 3">
            <a:extLst>
              <a:ext uri="{FF2B5EF4-FFF2-40B4-BE49-F238E27FC236}">
                <a16:creationId xmlns:a16="http://schemas.microsoft.com/office/drawing/2014/main" id="{12834AC2-A377-EB70-AFE0-14B0F95CFDAD}"/>
              </a:ext>
            </a:extLst>
          </p:cNvPr>
          <p:cNvSpPr txBox="1"/>
          <p:nvPr/>
        </p:nvSpPr>
        <p:spPr>
          <a:xfrm>
            <a:off x="121227" y="1384587"/>
            <a:ext cx="8323117" cy="1918474"/>
          </a:xfrm>
          <a:prstGeom prst="rect">
            <a:avLst/>
          </a:prstGeom>
          <a:noFill/>
        </p:spPr>
        <p:txBody>
          <a:bodyPr wrap="square">
            <a:spAutoFit/>
          </a:bodyPr>
          <a:lstStyle/>
          <a:p>
            <a:pPr marL="462915">
              <a:lnSpc>
                <a:spcPct val="100000"/>
              </a:lnSpc>
              <a:spcBef>
                <a:spcPts val="935"/>
              </a:spcBef>
            </a:pPr>
            <a:r>
              <a:rPr lang="en-US" sz="2150" spc="-45" dirty="0">
                <a:latin typeface="Calibri"/>
                <a:cs typeface="Calibri"/>
              </a:rPr>
              <a:t>Terrain</a:t>
            </a:r>
            <a:r>
              <a:rPr lang="en-US" sz="2150" spc="50" dirty="0">
                <a:latin typeface="Calibri"/>
                <a:cs typeface="Calibri"/>
              </a:rPr>
              <a:t> </a:t>
            </a:r>
            <a:r>
              <a:rPr lang="en-US" sz="2150" spc="-10" dirty="0">
                <a:latin typeface="Calibri"/>
                <a:cs typeface="Calibri"/>
              </a:rPr>
              <a:t>Cell</a:t>
            </a:r>
            <a:r>
              <a:rPr lang="en-US" sz="2150" spc="30" dirty="0">
                <a:latin typeface="Calibri"/>
                <a:cs typeface="Calibri"/>
              </a:rPr>
              <a:t> </a:t>
            </a:r>
            <a:r>
              <a:rPr lang="en-US" sz="2150" spc="-20" dirty="0">
                <a:latin typeface="Calibri"/>
                <a:cs typeface="Calibri"/>
              </a:rPr>
              <a:t>Size</a:t>
            </a:r>
            <a:r>
              <a:rPr lang="en-US" sz="2150" spc="20" dirty="0">
                <a:latin typeface="Calibri"/>
                <a:cs typeface="Calibri"/>
              </a:rPr>
              <a:t> </a:t>
            </a:r>
            <a:r>
              <a:rPr lang="en-US" sz="2150" spc="-15" dirty="0">
                <a:latin typeface="Calibri"/>
                <a:cs typeface="Calibri"/>
              </a:rPr>
              <a:t>Considerations</a:t>
            </a:r>
            <a:endParaRPr lang="en-US" sz="2150" dirty="0">
              <a:latin typeface="Calibri"/>
              <a:cs typeface="Calibri"/>
            </a:endParaRPr>
          </a:p>
          <a:p>
            <a:pPr marL="575945" indent="-113664">
              <a:lnSpc>
                <a:spcPct val="100000"/>
              </a:lnSpc>
              <a:spcBef>
                <a:spcPts val="1410"/>
              </a:spcBef>
              <a:buFont typeface="Arial"/>
              <a:buChar char="•"/>
              <a:tabLst>
                <a:tab pos="576580" algn="l"/>
              </a:tabLst>
            </a:pPr>
            <a:r>
              <a:rPr lang="en-US" sz="1350" spc="10" dirty="0">
                <a:latin typeface="Calibri"/>
                <a:cs typeface="Calibri"/>
              </a:rPr>
              <a:t>Purpose</a:t>
            </a:r>
            <a:r>
              <a:rPr lang="en-US" sz="1350" spc="15" dirty="0">
                <a:latin typeface="Calibri"/>
                <a:cs typeface="Calibri"/>
              </a:rPr>
              <a:t> </a:t>
            </a:r>
            <a:r>
              <a:rPr lang="en-US" sz="1350" spc="10" dirty="0">
                <a:latin typeface="Calibri"/>
                <a:cs typeface="Calibri"/>
              </a:rPr>
              <a:t>and</a:t>
            </a:r>
            <a:r>
              <a:rPr lang="en-US" sz="1350" spc="40" dirty="0">
                <a:latin typeface="Calibri"/>
                <a:cs typeface="Calibri"/>
              </a:rPr>
              <a:t> </a:t>
            </a:r>
            <a:r>
              <a:rPr lang="en-US" sz="1350" spc="5" dirty="0">
                <a:latin typeface="Calibri"/>
                <a:cs typeface="Calibri"/>
              </a:rPr>
              <a:t>scale</a:t>
            </a:r>
            <a:r>
              <a:rPr lang="en-US" sz="1350" spc="10" dirty="0">
                <a:latin typeface="Calibri"/>
                <a:cs typeface="Calibri"/>
              </a:rPr>
              <a:t> of</a:t>
            </a:r>
            <a:r>
              <a:rPr lang="en-US" sz="1350" spc="-5" dirty="0">
                <a:latin typeface="Calibri"/>
                <a:cs typeface="Calibri"/>
              </a:rPr>
              <a:t> </a:t>
            </a:r>
            <a:r>
              <a:rPr lang="en-US" sz="1350" spc="10" dirty="0">
                <a:latin typeface="Calibri"/>
                <a:cs typeface="Calibri"/>
              </a:rPr>
              <a:t>model</a:t>
            </a:r>
            <a:endParaRPr lang="en-US" sz="1350" dirty="0">
              <a:latin typeface="Calibri"/>
              <a:cs typeface="Calibri"/>
            </a:endParaRPr>
          </a:p>
          <a:p>
            <a:pPr marL="802640" lvl="1" indent="-113030">
              <a:lnSpc>
                <a:spcPct val="100000"/>
              </a:lnSpc>
              <a:spcBef>
                <a:spcPts val="165"/>
              </a:spcBef>
              <a:buFont typeface="Arial"/>
              <a:buChar char="•"/>
              <a:tabLst>
                <a:tab pos="803275" algn="l"/>
              </a:tabLst>
            </a:pPr>
            <a:r>
              <a:rPr lang="en-US" sz="1150" spc="10" dirty="0">
                <a:latin typeface="Calibri"/>
                <a:cs typeface="Calibri"/>
              </a:rPr>
              <a:t>Detailed analysis [urban area]</a:t>
            </a:r>
            <a:endParaRPr lang="en-US" sz="1150" dirty="0">
              <a:latin typeface="Calibri"/>
              <a:cs typeface="Calibri"/>
            </a:endParaRPr>
          </a:p>
          <a:p>
            <a:pPr marL="802640" lvl="1" indent="-113030">
              <a:lnSpc>
                <a:spcPct val="100000"/>
              </a:lnSpc>
              <a:spcBef>
                <a:spcPts val="155"/>
              </a:spcBef>
              <a:buFont typeface="Arial"/>
              <a:buChar char="•"/>
              <a:tabLst>
                <a:tab pos="803275" algn="l"/>
              </a:tabLst>
            </a:pPr>
            <a:r>
              <a:rPr lang="en-US" sz="1150" dirty="0">
                <a:latin typeface="Calibri"/>
                <a:cs typeface="Calibri"/>
              </a:rPr>
              <a:t>Typical </a:t>
            </a:r>
            <a:r>
              <a:rPr lang="en-US" sz="1150" spc="10" dirty="0">
                <a:latin typeface="Calibri"/>
                <a:cs typeface="Calibri"/>
              </a:rPr>
              <a:t>riverine</a:t>
            </a:r>
            <a:r>
              <a:rPr lang="en-US" sz="1150" spc="-15" dirty="0">
                <a:latin typeface="Calibri"/>
                <a:cs typeface="Calibri"/>
              </a:rPr>
              <a:t> </a:t>
            </a:r>
            <a:r>
              <a:rPr lang="en-US" sz="1150" spc="15" dirty="0">
                <a:latin typeface="Calibri"/>
                <a:cs typeface="Calibri"/>
              </a:rPr>
              <a:t>model </a:t>
            </a:r>
            <a:endParaRPr lang="en-US" sz="1150" dirty="0">
              <a:latin typeface="Calibri"/>
              <a:cs typeface="Calibri"/>
            </a:endParaRPr>
          </a:p>
          <a:p>
            <a:pPr marL="575945" marR="930910" indent="-113030">
              <a:lnSpc>
                <a:spcPts val="1500"/>
              </a:lnSpc>
              <a:spcBef>
                <a:spcPts val="500"/>
              </a:spcBef>
              <a:buFont typeface="Arial"/>
              <a:buChar char="•"/>
              <a:tabLst>
                <a:tab pos="576580" algn="l"/>
              </a:tabLst>
            </a:pPr>
            <a:r>
              <a:rPr lang="en-US" sz="1350" spc="10" dirty="0">
                <a:latin typeface="Calibri"/>
                <a:cs typeface="Calibri"/>
              </a:rPr>
              <a:t>Small</a:t>
            </a:r>
            <a:r>
              <a:rPr lang="en-US" sz="1350" spc="20" dirty="0">
                <a:latin typeface="Calibri"/>
                <a:cs typeface="Calibri"/>
              </a:rPr>
              <a:t> </a:t>
            </a:r>
            <a:r>
              <a:rPr lang="en-US" sz="1350" spc="5" dirty="0">
                <a:latin typeface="Calibri"/>
                <a:cs typeface="Calibri"/>
              </a:rPr>
              <a:t>enough</a:t>
            </a:r>
            <a:r>
              <a:rPr lang="en-US" sz="1350" spc="60" dirty="0">
                <a:latin typeface="Calibri"/>
                <a:cs typeface="Calibri"/>
              </a:rPr>
              <a:t> </a:t>
            </a:r>
            <a:r>
              <a:rPr lang="en-US" sz="1350" spc="5" dirty="0">
                <a:latin typeface="Calibri"/>
                <a:cs typeface="Calibri"/>
              </a:rPr>
              <a:t>to</a:t>
            </a:r>
            <a:r>
              <a:rPr lang="en-US" sz="1350" dirty="0">
                <a:latin typeface="Calibri"/>
                <a:cs typeface="Calibri"/>
              </a:rPr>
              <a:t> represent</a:t>
            </a:r>
            <a:r>
              <a:rPr lang="en-US" sz="1350" spc="60" dirty="0">
                <a:latin typeface="Calibri"/>
                <a:cs typeface="Calibri"/>
              </a:rPr>
              <a:t> </a:t>
            </a:r>
            <a:r>
              <a:rPr lang="en-US" sz="1350" spc="10" dirty="0">
                <a:latin typeface="Calibri"/>
                <a:cs typeface="Calibri"/>
              </a:rPr>
              <a:t>the</a:t>
            </a:r>
            <a:r>
              <a:rPr lang="en-US" sz="1350" spc="15" dirty="0">
                <a:latin typeface="Calibri"/>
                <a:cs typeface="Calibri"/>
              </a:rPr>
              <a:t> </a:t>
            </a:r>
            <a:r>
              <a:rPr lang="en-US" sz="1350" spc="10" dirty="0">
                <a:latin typeface="Calibri"/>
                <a:cs typeface="Calibri"/>
              </a:rPr>
              <a:t>land</a:t>
            </a:r>
            <a:r>
              <a:rPr lang="en-US" sz="1350" spc="25" dirty="0">
                <a:latin typeface="Calibri"/>
                <a:cs typeface="Calibri"/>
              </a:rPr>
              <a:t> </a:t>
            </a:r>
            <a:r>
              <a:rPr lang="en-US" sz="1350" spc="5" dirty="0">
                <a:latin typeface="Calibri"/>
                <a:cs typeface="Calibri"/>
              </a:rPr>
              <a:t>surface</a:t>
            </a:r>
            <a:r>
              <a:rPr lang="en-US" sz="1350" spc="25" dirty="0">
                <a:latin typeface="Calibri"/>
                <a:cs typeface="Calibri"/>
              </a:rPr>
              <a:t> </a:t>
            </a:r>
            <a:r>
              <a:rPr lang="en-US" sz="1350" spc="-5" dirty="0">
                <a:latin typeface="Calibri"/>
                <a:cs typeface="Calibri"/>
              </a:rPr>
              <a:t>accurately,</a:t>
            </a:r>
            <a:r>
              <a:rPr lang="en-US" sz="1350" spc="25" dirty="0">
                <a:latin typeface="Calibri"/>
                <a:cs typeface="Calibri"/>
              </a:rPr>
              <a:t> </a:t>
            </a:r>
            <a:r>
              <a:rPr lang="en-US" sz="1350" spc="-5" dirty="0">
                <a:latin typeface="Calibri"/>
                <a:cs typeface="Calibri"/>
              </a:rPr>
              <a:t>NOT</a:t>
            </a:r>
            <a:r>
              <a:rPr lang="en-US" sz="1350" spc="25" dirty="0">
                <a:latin typeface="Calibri"/>
                <a:cs typeface="Calibri"/>
              </a:rPr>
              <a:t> </a:t>
            </a:r>
            <a:r>
              <a:rPr lang="en-US" sz="1350" dirty="0">
                <a:latin typeface="Calibri"/>
                <a:cs typeface="Calibri"/>
              </a:rPr>
              <a:t>any </a:t>
            </a:r>
            <a:r>
              <a:rPr lang="en-US" sz="1350" spc="-290" dirty="0">
                <a:latin typeface="Calibri"/>
                <a:cs typeface="Calibri"/>
              </a:rPr>
              <a:t> </a:t>
            </a:r>
            <a:r>
              <a:rPr lang="en-US" sz="1350" spc="5" dirty="0">
                <a:latin typeface="Calibri"/>
                <a:cs typeface="Calibri"/>
              </a:rPr>
              <a:t>smaller</a:t>
            </a:r>
            <a:endParaRPr lang="en-US" sz="1350" dirty="0">
              <a:latin typeface="Calibri"/>
              <a:cs typeface="Calibri"/>
            </a:endParaRPr>
          </a:p>
          <a:p>
            <a:pPr marL="575945" marR="1031875" indent="-113030">
              <a:lnSpc>
                <a:spcPts val="1500"/>
              </a:lnSpc>
              <a:spcBef>
                <a:spcPts val="495"/>
              </a:spcBef>
              <a:buFont typeface="Arial"/>
              <a:buChar char="•"/>
              <a:tabLst>
                <a:tab pos="576580" algn="l"/>
              </a:tabLst>
            </a:pPr>
            <a:r>
              <a:rPr lang="en-US" sz="1350" spc="-15" dirty="0">
                <a:latin typeface="Calibri"/>
                <a:cs typeface="Calibri"/>
              </a:rPr>
              <a:t>Terrain</a:t>
            </a:r>
            <a:r>
              <a:rPr lang="en-US" sz="1350" spc="20" dirty="0">
                <a:latin typeface="Calibri"/>
                <a:cs typeface="Calibri"/>
              </a:rPr>
              <a:t> </a:t>
            </a:r>
            <a:r>
              <a:rPr lang="en-US" sz="1350" spc="10" dirty="0">
                <a:latin typeface="Calibri"/>
                <a:cs typeface="Calibri"/>
              </a:rPr>
              <a:t>model</a:t>
            </a:r>
            <a:r>
              <a:rPr lang="en-US" sz="1350" spc="35" dirty="0">
                <a:latin typeface="Calibri"/>
                <a:cs typeface="Calibri"/>
              </a:rPr>
              <a:t> </a:t>
            </a:r>
            <a:r>
              <a:rPr lang="en-US" sz="1350" dirty="0">
                <a:latin typeface="Calibri"/>
                <a:cs typeface="Calibri"/>
              </a:rPr>
              <a:t>for</a:t>
            </a:r>
            <a:r>
              <a:rPr lang="en-US" sz="1350" spc="10" dirty="0">
                <a:latin typeface="Calibri"/>
                <a:cs typeface="Calibri"/>
              </a:rPr>
              <a:t> </a:t>
            </a:r>
            <a:r>
              <a:rPr lang="en-US" sz="1350" spc="15" dirty="0">
                <a:latin typeface="Calibri"/>
                <a:cs typeface="Calibri"/>
              </a:rPr>
              <a:t>2D</a:t>
            </a:r>
            <a:r>
              <a:rPr lang="en-US" sz="1350" spc="25" dirty="0">
                <a:latin typeface="Calibri"/>
                <a:cs typeface="Calibri"/>
              </a:rPr>
              <a:t> </a:t>
            </a:r>
            <a:r>
              <a:rPr lang="en-US" sz="1350" spc="5" dirty="0">
                <a:latin typeface="Calibri"/>
                <a:cs typeface="Calibri"/>
              </a:rPr>
              <a:t>computations</a:t>
            </a:r>
            <a:r>
              <a:rPr lang="en-US" sz="1350" spc="25" dirty="0">
                <a:latin typeface="Calibri"/>
                <a:cs typeface="Calibri"/>
              </a:rPr>
              <a:t> </a:t>
            </a:r>
            <a:r>
              <a:rPr lang="en-US" sz="1350" spc="10" dirty="0">
                <a:latin typeface="Calibri"/>
                <a:cs typeface="Calibri"/>
              </a:rPr>
              <a:t>needs</a:t>
            </a:r>
            <a:r>
              <a:rPr lang="en-US" sz="1350" spc="45" dirty="0">
                <a:latin typeface="Calibri"/>
                <a:cs typeface="Calibri"/>
              </a:rPr>
              <a:t> </a:t>
            </a:r>
            <a:r>
              <a:rPr lang="en-US" sz="1350" spc="5" dirty="0">
                <a:latin typeface="Calibri"/>
                <a:cs typeface="Calibri"/>
              </a:rPr>
              <a:t>to</a:t>
            </a:r>
            <a:r>
              <a:rPr lang="en-US" sz="1350" spc="25" dirty="0">
                <a:latin typeface="Calibri"/>
                <a:cs typeface="Calibri"/>
              </a:rPr>
              <a:t> </a:t>
            </a:r>
            <a:r>
              <a:rPr lang="en-US" sz="1350" dirty="0">
                <a:latin typeface="Calibri"/>
                <a:cs typeface="Calibri"/>
              </a:rPr>
              <a:t>accurately</a:t>
            </a:r>
            <a:r>
              <a:rPr lang="en-US" sz="1350" spc="30" dirty="0">
                <a:latin typeface="Calibri"/>
                <a:cs typeface="Calibri"/>
              </a:rPr>
              <a:t> </a:t>
            </a:r>
            <a:r>
              <a:rPr lang="en-US" sz="1350" dirty="0">
                <a:latin typeface="Calibri"/>
                <a:cs typeface="Calibri"/>
              </a:rPr>
              <a:t>reflect </a:t>
            </a:r>
            <a:r>
              <a:rPr lang="en-US" sz="1350" spc="-290" dirty="0">
                <a:latin typeface="Calibri"/>
                <a:cs typeface="Calibri"/>
              </a:rPr>
              <a:t> </a:t>
            </a:r>
            <a:r>
              <a:rPr lang="en-US" sz="1350" dirty="0">
                <a:latin typeface="Calibri"/>
                <a:cs typeface="Calibri"/>
              </a:rPr>
              <a:t>features</a:t>
            </a:r>
            <a:r>
              <a:rPr lang="en-US" sz="1350" spc="30" dirty="0">
                <a:latin typeface="Calibri"/>
                <a:cs typeface="Calibri"/>
              </a:rPr>
              <a:t> </a:t>
            </a:r>
            <a:r>
              <a:rPr lang="en-US" sz="1350" spc="5" dirty="0">
                <a:latin typeface="Calibri"/>
                <a:cs typeface="Calibri"/>
              </a:rPr>
              <a:t>that</a:t>
            </a:r>
            <a:r>
              <a:rPr lang="en-US" sz="1350" spc="15" dirty="0">
                <a:latin typeface="Calibri"/>
                <a:cs typeface="Calibri"/>
              </a:rPr>
              <a:t> </a:t>
            </a:r>
            <a:r>
              <a:rPr lang="en-US" sz="1350" dirty="0">
                <a:latin typeface="Calibri"/>
                <a:cs typeface="Calibri"/>
              </a:rPr>
              <a:t>direct</a:t>
            </a:r>
            <a:r>
              <a:rPr lang="en-US" sz="1350" spc="30" dirty="0">
                <a:latin typeface="Calibri"/>
                <a:cs typeface="Calibri"/>
              </a:rPr>
              <a:t> </a:t>
            </a:r>
            <a:r>
              <a:rPr lang="en-US" sz="1350" spc="10" dirty="0">
                <a:latin typeface="Calibri"/>
                <a:cs typeface="Calibri"/>
              </a:rPr>
              <a:t>flow</a:t>
            </a:r>
            <a:endParaRPr lang="en-US" sz="1350" dirty="0">
              <a:latin typeface="Calibri"/>
              <a:cs typeface="Calibri"/>
            </a:endParaRPr>
          </a:p>
          <a:p>
            <a:pPr marL="802640" lvl="1" indent="-113030">
              <a:lnSpc>
                <a:spcPct val="100000"/>
              </a:lnSpc>
              <a:spcBef>
                <a:spcPts val="130"/>
              </a:spcBef>
              <a:buFont typeface="Arial"/>
              <a:buChar char="•"/>
              <a:tabLst>
                <a:tab pos="803275" algn="l"/>
              </a:tabLst>
            </a:pPr>
            <a:r>
              <a:rPr lang="en-US" sz="1150" spc="15" dirty="0">
                <a:latin typeface="Calibri"/>
                <a:cs typeface="Calibri"/>
              </a:rPr>
              <a:t>Align</a:t>
            </a:r>
            <a:r>
              <a:rPr lang="en-US" sz="1150" spc="-25" dirty="0">
                <a:latin typeface="Calibri"/>
                <a:cs typeface="Calibri"/>
              </a:rPr>
              <a:t> </a:t>
            </a:r>
            <a:r>
              <a:rPr lang="en-US" sz="1150" spc="20" dirty="0">
                <a:latin typeface="Calibri"/>
                <a:cs typeface="Calibri"/>
              </a:rPr>
              <a:t>2D</a:t>
            </a:r>
            <a:r>
              <a:rPr lang="en-US" sz="1150" dirty="0">
                <a:latin typeface="Calibri"/>
                <a:cs typeface="Calibri"/>
              </a:rPr>
              <a:t> </a:t>
            </a:r>
            <a:r>
              <a:rPr lang="en-US" sz="1150" spc="10" dirty="0">
                <a:latin typeface="Calibri"/>
                <a:cs typeface="Calibri"/>
              </a:rPr>
              <a:t>cell</a:t>
            </a:r>
            <a:r>
              <a:rPr lang="en-US" sz="1150" dirty="0">
                <a:latin typeface="Calibri"/>
                <a:cs typeface="Calibri"/>
              </a:rPr>
              <a:t> </a:t>
            </a:r>
            <a:r>
              <a:rPr lang="en-US" sz="1150" spc="5" dirty="0">
                <a:latin typeface="Calibri"/>
                <a:cs typeface="Calibri"/>
              </a:rPr>
              <a:t>faces</a:t>
            </a:r>
            <a:r>
              <a:rPr lang="en-US" sz="1150" spc="15" dirty="0">
                <a:latin typeface="Calibri"/>
                <a:cs typeface="Calibri"/>
              </a:rPr>
              <a:t> with</a:t>
            </a:r>
            <a:r>
              <a:rPr lang="en-US" sz="1150" dirty="0">
                <a:latin typeface="Calibri"/>
                <a:cs typeface="Calibri"/>
              </a:rPr>
              <a:t> </a:t>
            </a:r>
            <a:r>
              <a:rPr lang="en-US" sz="1150" spc="10" dirty="0">
                <a:latin typeface="Calibri"/>
                <a:cs typeface="Calibri"/>
              </a:rPr>
              <a:t>the</a:t>
            </a:r>
            <a:r>
              <a:rPr lang="en-US" sz="1150" spc="-5" dirty="0">
                <a:latin typeface="Calibri"/>
                <a:cs typeface="Calibri"/>
              </a:rPr>
              <a:t> </a:t>
            </a:r>
            <a:r>
              <a:rPr lang="en-US" sz="1150" spc="10" dirty="0">
                <a:latin typeface="Calibri"/>
                <a:cs typeface="Calibri"/>
              </a:rPr>
              <a:t>controlling</a:t>
            </a:r>
            <a:r>
              <a:rPr lang="en-US" sz="1150" dirty="0">
                <a:latin typeface="Calibri"/>
                <a:cs typeface="Calibri"/>
              </a:rPr>
              <a:t> </a:t>
            </a:r>
            <a:r>
              <a:rPr lang="en-US" sz="1150" spc="5" dirty="0">
                <a:latin typeface="Calibri"/>
                <a:cs typeface="Calibri"/>
              </a:rPr>
              <a:t>features</a:t>
            </a:r>
            <a:endParaRPr lang="it-IT" dirty="0"/>
          </a:p>
        </p:txBody>
      </p:sp>
    </p:spTree>
    <p:extLst>
      <p:ext uri="{BB962C8B-B14F-4D97-AF65-F5344CB8AC3E}">
        <p14:creationId xmlns:p14="http://schemas.microsoft.com/office/powerpoint/2010/main" val="30627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white-bluebar-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white-bluebar-template.potx</Template>
  <TotalTime>726</TotalTime>
  <Words>2322</Words>
  <Application>Microsoft Office PowerPoint</Application>
  <PresentationFormat>On-screen Show (16:9)</PresentationFormat>
  <Paragraphs>260</Paragraphs>
  <Slides>44</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44</vt:i4>
      </vt:variant>
    </vt:vector>
  </HeadingPairs>
  <TitlesOfParts>
    <vt:vector size="56" baseType="lpstr">
      <vt:lpstr>Arial</vt:lpstr>
      <vt:lpstr>Calibri</vt:lpstr>
      <vt:lpstr>Calibri Light</vt:lpstr>
      <vt:lpstr>Cambria</vt:lpstr>
      <vt:lpstr>CIDFont+F2</vt:lpstr>
      <vt:lpstr>CIDFont+F3</vt:lpstr>
      <vt:lpstr>Interstate-Light</vt:lpstr>
      <vt:lpstr>NexusSans</vt:lpstr>
      <vt:lpstr>Times New Roman</vt:lpstr>
      <vt:lpstr>white-bluebar-template</vt:lpstr>
      <vt:lpstr>1_Custom Design</vt:lpstr>
      <vt:lpstr>Custom Design</vt:lpstr>
      <vt:lpstr>PowerPoint Presentation</vt:lpstr>
      <vt:lpstr>Overview</vt:lpstr>
      <vt:lpstr>Overview</vt:lpstr>
      <vt:lpstr>Projection</vt:lpstr>
      <vt:lpstr>Projection</vt:lpstr>
      <vt:lpstr>Terrain</vt:lpstr>
      <vt:lpstr>Terrain</vt:lpstr>
      <vt:lpstr>Terrain</vt:lpstr>
      <vt:lpstr>Terrain</vt:lpstr>
      <vt:lpstr>Terrain</vt:lpstr>
      <vt:lpstr>Terrain</vt:lpstr>
      <vt:lpstr>Terrain</vt:lpstr>
      <vt:lpstr>Terrain</vt:lpstr>
      <vt:lpstr>Terrain</vt:lpstr>
      <vt:lpstr>Terrain</vt:lpstr>
      <vt:lpstr>Terrain in HECRAS</vt:lpstr>
      <vt:lpstr>Terrain in RasMapper</vt:lpstr>
      <vt:lpstr>Terrain in RasMapper</vt:lpstr>
      <vt:lpstr>Terrain in NCM system</vt:lpstr>
      <vt:lpstr>Terrain in RasMapper</vt:lpstr>
      <vt:lpstr>Terrain in RasMapper</vt:lpstr>
      <vt:lpstr>Terrain in RasMapper</vt:lpstr>
      <vt:lpstr>Mesh</vt:lpstr>
      <vt:lpstr>Common terms</vt:lpstr>
      <vt:lpstr>Common terms</vt:lpstr>
      <vt:lpstr>Mesh generation</vt:lpstr>
      <vt:lpstr>Mesh generation in RasMapper</vt:lpstr>
      <vt:lpstr>Editor Access</vt:lpstr>
      <vt:lpstr>Editing</vt:lpstr>
      <vt:lpstr>Add New Feature</vt:lpstr>
      <vt:lpstr>Select / Edit</vt:lpstr>
      <vt:lpstr>2D Flow Area</vt:lpstr>
      <vt:lpstr>Computation Points</vt:lpstr>
      <vt:lpstr>PowerPoint Presentation</vt:lpstr>
      <vt:lpstr>Hydraulic Property Tables and terrain information</vt:lpstr>
      <vt:lpstr>PowerPoint Presentation</vt:lpstr>
      <vt:lpstr>Mesh Limitations</vt:lpstr>
      <vt:lpstr>How is resolution controlled?</vt:lpstr>
      <vt:lpstr>Computation Points</vt:lpstr>
      <vt:lpstr>Fixing Problems</vt:lpstr>
      <vt:lpstr>PowerPoint Presentation</vt:lpstr>
      <vt:lpstr>PowerPoint Presentation</vt:lpstr>
      <vt:lpstr>Mesh Evaluation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Consorzio Leb</cp:lastModifiedBy>
  <cp:revision>77</cp:revision>
  <dcterms:created xsi:type="dcterms:W3CDTF">2010-04-12T23:12:02Z</dcterms:created>
  <dcterms:modified xsi:type="dcterms:W3CDTF">2023-07-17T07:30:14Z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